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jpg"/>
  <Override PartName="/ppt/notesSlides/notesSlide7.xml" ContentType="application/vnd.openxmlformats-officedocument.presentationml.notesSlide+xml"/>
  <Override PartName="/ppt/media/image22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51" r:id="rId4"/>
    <p:sldId id="408" r:id="rId5"/>
    <p:sldId id="360" r:id="rId6"/>
    <p:sldId id="361" r:id="rId7"/>
    <p:sldId id="421" r:id="rId8"/>
    <p:sldId id="362" r:id="rId9"/>
    <p:sldId id="396" r:id="rId10"/>
    <p:sldId id="413" r:id="rId11"/>
    <p:sldId id="403" r:id="rId12"/>
    <p:sldId id="404" r:id="rId13"/>
    <p:sldId id="414" r:id="rId14"/>
    <p:sldId id="363" r:id="rId15"/>
    <p:sldId id="397" r:id="rId16"/>
    <p:sldId id="364" r:id="rId17"/>
    <p:sldId id="400" r:id="rId18"/>
    <p:sldId id="366" r:id="rId19"/>
    <p:sldId id="420" r:id="rId20"/>
    <p:sldId id="367" r:id="rId21"/>
    <p:sldId id="365" r:id="rId22"/>
    <p:sldId id="371" r:id="rId23"/>
    <p:sldId id="372" r:id="rId24"/>
    <p:sldId id="369" r:id="rId25"/>
    <p:sldId id="409" r:id="rId26"/>
    <p:sldId id="410" r:id="rId27"/>
    <p:sldId id="412" r:id="rId28"/>
    <p:sldId id="370" r:id="rId29"/>
    <p:sldId id="368" r:id="rId30"/>
    <p:sldId id="407" r:id="rId31"/>
    <p:sldId id="373" r:id="rId32"/>
    <p:sldId id="419" r:id="rId33"/>
    <p:sldId id="374" r:id="rId34"/>
    <p:sldId id="375" r:id="rId35"/>
    <p:sldId id="425" r:id="rId36"/>
    <p:sldId id="376" r:id="rId37"/>
    <p:sldId id="377" r:id="rId38"/>
    <p:sldId id="395" r:id="rId39"/>
    <p:sldId id="422" r:id="rId40"/>
    <p:sldId id="426" r:id="rId41"/>
    <p:sldId id="383" r:id="rId42"/>
    <p:sldId id="398" r:id="rId43"/>
    <p:sldId id="378" r:id="rId44"/>
    <p:sldId id="399" r:id="rId45"/>
    <p:sldId id="379" r:id="rId46"/>
    <p:sldId id="405" r:id="rId47"/>
    <p:sldId id="380" r:id="rId48"/>
    <p:sldId id="381" r:id="rId49"/>
    <p:sldId id="391" r:id="rId50"/>
    <p:sldId id="384" r:id="rId51"/>
    <p:sldId id="423" r:id="rId52"/>
    <p:sldId id="385" r:id="rId53"/>
    <p:sldId id="387" r:id="rId54"/>
    <p:sldId id="386" r:id="rId55"/>
    <p:sldId id="388" r:id="rId56"/>
    <p:sldId id="389" r:id="rId57"/>
    <p:sldId id="392" r:id="rId58"/>
    <p:sldId id="424" r:id="rId59"/>
    <p:sldId id="402" r:id="rId60"/>
    <p:sldId id="393" r:id="rId61"/>
    <p:sldId id="418" r:id="rId62"/>
    <p:sldId id="406" r:id="rId63"/>
    <p:sldId id="427" r:id="rId64"/>
    <p:sldId id="428" r:id="rId65"/>
  </p:sldIdLst>
  <p:sldSz cx="12192000" cy="6858000"/>
  <p:notesSz cx="7315200" cy="96012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1962"/>
    <a:srgbClr val="7E217D"/>
    <a:srgbClr val="66E8E5"/>
    <a:srgbClr val="C0FCC3"/>
    <a:srgbClr val="F7FBCD"/>
    <a:srgbClr val="79466B"/>
    <a:srgbClr val="D9EDFA"/>
    <a:srgbClr val="8BEDEB"/>
    <a:srgbClr val="A3BBEB"/>
    <a:srgbClr val="BDC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50" autoAdjust="0"/>
    <p:restoredTop sz="97423" autoAdjust="0"/>
  </p:normalViewPr>
  <p:slideViewPr>
    <p:cSldViewPr snapToGrid="0">
      <p:cViewPr varScale="1">
        <p:scale>
          <a:sx n="107" d="100"/>
          <a:sy n="107" d="100"/>
        </p:scale>
        <p:origin x="12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4FC126D-BCCE-4A03-A599-B5C446741928}" type="datetimeFigureOut">
              <a:rPr lang="it-IT" smtClean="0"/>
              <a:t>14/11/2023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8511EC-80BF-45A4-9CE8-3BE613647E1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76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Verificare</a:t>
            </a:r>
            <a:r>
              <a:rPr lang="en-US" dirty="0"/>
              <a:t> come </a:t>
            </a:r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l’installazione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Linux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285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2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19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49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084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8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088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di classe e oggetto </a:t>
            </a:r>
            <a:r>
              <a:rPr lang="en-US" dirty="0" err="1"/>
              <a:t>prendendo</a:t>
            </a:r>
            <a:r>
              <a:rPr lang="en-US" dirty="0"/>
              <a:t> </a:t>
            </a:r>
            <a:r>
              <a:rPr lang="en-US" dirty="0" err="1"/>
              <a:t>spunto</a:t>
            </a:r>
            <a:r>
              <a:rPr lang="en-US" dirty="0"/>
              <a:t> da https://slanzetta.blogspot.com/2015/06/v-behaviorurldefaultvmlo.html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526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11EC-80BF-45A4-9CE8-3BE613647E16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56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2">
            <a:extLst>
              <a:ext uri="{FF2B5EF4-FFF2-40B4-BE49-F238E27FC236}">
                <a16:creationId xmlns:a16="http://schemas.microsoft.com/office/drawing/2014/main" id="{B2082DE3-7A08-4F2A-A1F0-D2AE876EC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998" r="25166"/>
          <a:stretch/>
        </p:blipFill>
        <p:spPr>
          <a:xfrm>
            <a:off x="3309017" y="-7306"/>
            <a:ext cx="8882985" cy="6212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23AC4-18B3-48A0-84B7-D77752412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169" y="106104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7D24B-27D9-432F-873C-2AE5CC28A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9" y="4003370"/>
            <a:ext cx="9144000" cy="40055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6563FA-C63E-4FC7-A848-74718FB21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9976" y="5804743"/>
            <a:ext cx="2882024" cy="685897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EC3EC70-39B0-BEBC-F342-53416F802B5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pPr algn="l"/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148130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909178C4-C067-9342-80E7-59297E96D80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5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3D43882-AB05-4321-85F6-636A26E770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38174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6087535" cy="34290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D17A6F7E-584B-0746-92B4-B3713B2E30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8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-10231"/>
            <a:ext cx="3043769" cy="6877404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6867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-10232"/>
            <a:ext cx="3043769" cy="6867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-9174"/>
            <a:ext cx="3043763" cy="6867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BEEC06CD-71CF-6140-9683-F444B4136FF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mi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F442CB-4EEF-4736-B0A6-3A03E2F0C9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1055" y="3423877"/>
            <a:ext cx="3043769" cy="3443295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CCCDBF2-BE09-4DB3-901B-8E6B300262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3429000"/>
            <a:ext cx="3048000" cy="3438173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4FEEB47-A1A4-482F-BEA1-5C7FA93338D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52230" y="3418768"/>
            <a:ext cx="3043769" cy="3438174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B89B9434-C7EE-455C-8FE5-914545484E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467" y="3419826"/>
            <a:ext cx="3043763" cy="3438174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929CA5-9688-4358-B99E-EDE2FB5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D89A21-13C4-4D1B-BF7A-01FF9CCD1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1F133DB-5A1B-4BBD-9D96-4DBD9DF603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Footer Placeholder 15">
            <a:extLst>
              <a:ext uri="{FF2B5EF4-FFF2-40B4-BE49-F238E27FC236}">
                <a16:creationId xmlns:a16="http://schemas.microsoft.com/office/drawing/2014/main" id="{2E1BB142-E9CC-464D-B3A7-7388C3BF3B4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1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1323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AACC41-4D33-4190-80E2-5446F2FC4C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123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5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DC48CF1A-AD9E-4DD5-B758-9BCA75F09B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8800" y="2053694"/>
            <a:ext cx="3759200" cy="2387600"/>
          </a:xfrm>
        </p:spPr>
        <p:txBody>
          <a:bodyPr anchor="b"/>
          <a:lstStyle>
            <a:lvl1pPr algn="l">
              <a:defRPr sz="6000" b="0" i="0">
                <a:solidFill>
                  <a:schemeClr val="accent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</a:lstStyle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98F2AB20-7D19-4AC0-B981-F48200497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8800" y="4566080"/>
            <a:ext cx="3759200" cy="691719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IBM Plex Sans" panose="020B0503050203000203" pitchFamily="34" charset="77"/>
                <a:ea typeface="Helvetica Neue Light" panose="020004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Name and Surname</a:t>
            </a: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8EF99839-AFC6-4E86-A7FC-E821895888C8}"/>
              </a:ext>
            </a:extLst>
          </p:cNvPr>
          <p:cNvSpPr txBox="1"/>
          <p:nvPr userDrawn="1"/>
        </p:nvSpPr>
        <p:spPr>
          <a:xfrm>
            <a:off x="9242218" y="1617785"/>
            <a:ext cx="6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IBM Plex Sans" panose="020B0503050203000203" pitchFamily="34" charset="77"/>
            </a:endParaRPr>
          </a:p>
        </p:txBody>
      </p:sp>
      <p:pic>
        <p:nvPicPr>
          <p:cNvPr id="9" name="Immagine 6">
            <a:extLst>
              <a:ext uri="{FF2B5EF4-FFF2-40B4-BE49-F238E27FC236}">
                <a16:creationId xmlns:a16="http://schemas.microsoft.com/office/drawing/2014/main" id="{7915D7C3-DB9D-4015-BD51-2FDE48A3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976" y="5862180"/>
            <a:ext cx="2882024" cy="685897"/>
          </a:xfrm>
          <a:prstGeom prst="rect">
            <a:avLst/>
          </a:prstGeom>
        </p:spPr>
      </p:pic>
      <p:pic>
        <p:nvPicPr>
          <p:cNvPr id="10" name="Immagine 12">
            <a:extLst>
              <a:ext uri="{FF2B5EF4-FFF2-40B4-BE49-F238E27FC236}">
                <a16:creationId xmlns:a16="http://schemas.microsoft.com/office/drawing/2014/main" id="{EF53F9E0-727D-408F-9BB1-643DBE542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822" b="32761"/>
          <a:stretch/>
        </p:blipFill>
        <p:spPr>
          <a:xfrm rot="16200000" flipV="1">
            <a:off x="41017" y="-41017"/>
            <a:ext cx="5862178" cy="5944215"/>
          </a:xfrm>
          <a:prstGeom prst="rect">
            <a:avLst/>
          </a:prstGeom>
        </p:spPr>
      </p:pic>
      <p:pic>
        <p:nvPicPr>
          <p:cNvPr id="11" name="Immagine 14" descr="Immagine che contiene edificio&#10;&#10;&#10;&#10;Descrizione generata automaticamente">
            <a:extLst>
              <a:ext uri="{FF2B5EF4-FFF2-40B4-BE49-F238E27FC236}">
                <a16:creationId xmlns:a16="http://schemas.microsoft.com/office/drawing/2014/main" id="{6C169A71-0D93-4859-B776-B34C866E3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867742" y="1142097"/>
            <a:ext cx="1207171" cy="482868"/>
          </a:xfrm>
          <a:prstGeom prst="rect">
            <a:avLst/>
          </a:prstGeom>
        </p:spPr>
      </p:pic>
      <p:pic>
        <p:nvPicPr>
          <p:cNvPr id="12" name="Immagine 16">
            <a:extLst>
              <a:ext uri="{FF2B5EF4-FFF2-40B4-BE49-F238E27FC236}">
                <a16:creationId xmlns:a16="http://schemas.microsoft.com/office/drawing/2014/main" id="{B8575ED4-0008-474C-BFAC-6C569F345D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57284" y="106276"/>
            <a:ext cx="2570746" cy="2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D2D385-F1E8-4134-B39E-3BC58C62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7710"/>
            <a:ext cx="4162778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880B1-9527-42F1-B2C8-FDE7D81E6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3174C-4B39-4B3E-8465-0927B70A89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Footer Placeholder 15">
            <a:extLst>
              <a:ext uri="{FF2B5EF4-FFF2-40B4-BE49-F238E27FC236}">
                <a16:creationId xmlns:a16="http://schemas.microsoft.com/office/drawing/2014/main" id="{CF086E5A-429F-4BB9-BDA8-A679DAF038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Novembre © 2020 IBM Client Innovation Center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66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0F5524-47D3-4FDA-B771-803E4256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9BAE2A-03E6-4316-B137-353EDD7B2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B7E54-47CD-498F-AA36-7DE2ECD0A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2A3D2A73-A031-4A7A-AF68-9770785E5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6EFB2E8-9610-4874-81FD-6F28391E02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432398"/>
            <a:ext cx="11821358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FF88A2C-B9AD-4D45-861D-B2703EC042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3143249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July © 2020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377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415844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216064-06D3-46D7-BA59-6133E0366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4156" y="1582415"/>
            <a:ext cx="5867400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6066A83C-A26D-D34F-8C70-02B9028A67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6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574FCE-88D7-48BA-9009-C3CBD1C139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CE2E23D-D439-4DA8-90B0-2C404E688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1582416"/>
            <a:ext cx="32935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2C397A05-4C2F-9041-A548-5AF00F69F5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| Title |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F8E60-8E18-4732-898B-AB146EC5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138B22-B12E-4880-B4FB-539100C97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582416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B44D60B-26E9-49DE-804A-7375E4DEB8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890" y="1582415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CFD76F0-D768-4C65-850F-EF8316895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5334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B90D94-DFD3-49C6-953B-A70552EE7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4621" y="1582414"/>
            <a:ext cx="263877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9C96E031-9088-154F-8210-4FB1E604D1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| Title |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C76409-39BA-4A26-AA82-5B8E6AEB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ACD2B7-F028-471D-BDDF-EB243C04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8C12CB-B9FF-4F25-80E3-1AB86F5C4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16A4FF-1BA0-416F-907F-576B6A1E2A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A7341EF4-C2AF-0F4B-894D-E445BC68F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AD9B9D-B961-45B9-8653-7CA214E1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53B9A-B5DD-4DEF-89E4-B12FE4AA1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15" y="5184958"/>
            <a:ext cx="4938943" cy="16730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5D1D5-718E-46EC-9321-22C67ADB8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0746" y="6221027"/>
            <a:ext cx="2089212" cy="497215"/>
          </a:xfrm>
          <a:prstGeom prst="rect">
            <a:avLst/>
          </a:prstGeom>
        </p:spPr>
      </p:pic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A2175CA8-6BA4-574A-A1E6-D199B33836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D9A735F-6737-44DB-85B5-2C7240C8E1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429001"/>
            <a:ext cx="6087535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BF0CC5-1E35-4853-93C4-0D577C60F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39766" y="-10231"/>
            <a:ext cx="3043769" cy="3418768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FF1F880-13C7-49DF-A9B0-952A109A06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"/>
            <a:ext cx="3048000" cy="3418768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7F57CD-413F-489F-89EE-AD7BFD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4114800" cy="64008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886CE46-C9AB-47FE-9436-570210CE0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42263"/>
            <a:ext cx="4114800" cy="3000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39385A-D35A-4192-BDD3-39F13C206C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582416"/>
            <a:ext cx="5630333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198EC2D8-0E43-7540-8084-B777814923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1" y="6356350"/>
            <a:ext cx="58674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July © 2020 IBM Client Innovation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C6094-A618-4297-81EF-4E9F014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7D32-AABB-4F42-839F-1D134D24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2D81-F51B-4FB2-805A-D1C2A0420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7707-C6FC-4491-AD10-3188DEF9A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July © 2020 IBM Client Innovation Center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8B5F-DAD0-45FA-8722-4ECFC4BC8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4A26-F315-42B0-AC8A-A582B47B1A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0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52" r:id="rId5"/>
    <p:sldLayoutId id="2147483655" r:id="rId6"/>
    <p:sldLayoutId id="2147483654" r:id="rId7"/>
    <p:sldLayoutId id="2147483653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  <p:sldLayoutId id="2147483661" r:id="rId16"/>
    <p:sldLayoutId id="214748366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clipse.org/downloads/packages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10/core/java-core-libraries1.htm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java/technologies/download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0F99-5B39-466E-8D48-8AB32E8EB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40" y="197937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Java SE</a:t>
            </a:r>
            <a:endParaRPr lang="it-I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B981BF-20DC-1648-897A-D790AB720445}"/>
              </a:ext>
            </a:extLst>
          </p:cNvPr>
          <p:cNvSpPr txBox="1">
            <a:spLocks/>
          </p:cNvSpPr>
          <p:nvPr/>
        </p:nvSpPr>
        <p:spPr>
          <a:xfrm>
            <a:off x="343657" y="6297471"/>
            <a:ext cx="4447005" cy="40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13/11/2023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8E1315-8D7D-1445-A0CF-AA0DDE30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57" y="4432478"/>
            <a:ext cx="9144000" cy="40055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Java Foundation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C9DF764B-89BA-1448-8A5E-68FF6098FFE5}"/>
              </a:ext>
            </a:extLst>
          </p:cNvPr>
          <p:cNvSpPr txBox="1">
            <a:spLocks/>
          </p:cNvSpPr>
          <p:nvPr/>
        </p:nvSpPr>
        <p:spPr>
          <a:xfrm>
            <a:off x="346972" y="5128590"/>
            <a:ext cx="9144000" cy="827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Presented by</a:t>
            </a:r>
          </a:p>
          <a:p>
            <a:r>
              <a:rPr lang="en-GB" sz="1200" i="1" dirty="0"/>
              <a:t>Valerio Cammarota</a:t>
            </a:r>
          </a:p>
          <a:p>
            <a:r>
              <a:rPr lang="en-GB" sz="1200" dirty="0"/>
              <a:t>IBM Client Innovation Center - Italy</a:t>
            </a:r>
          </a:p>
        </p:txBody>
      </p:sp>
    </p:spTree>
    <p:extLst>
      <p:ext uri="{BB962C8B-B14F-4D97-AF65-F5344CB8AC3E}">
        <p14:creationId xmlns:p14="http://schemas.microsoft.com/office/powerpoint/2010/main" val="20050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7AC5-9345-40B7-89A1-80F75E45B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814A3-BC2E-479A-A59E-748B65E54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432398"/>
            <a:ext cx="8505701" cy="10461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Doppio click sulla variabile di sistema Path e inserire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%JAVA_HOME%\bin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2E254-5FE0-4D6A-94A2-98B90CD3B7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B9C2F619-55E1-4B09-ACF2-FCA4820615E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503" y="1936286"/>
            <a:ext cx="4290637" cy="42794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597786-8E4C-91A8-516D-353D296F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585315"/>
            <a:ext cx="10123099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Configurazione Ambiente di sviluppo: </a:t>
            </a:r>
            <a:r>
              <a:rPr lang="en-GB" dirty="0">
                <a:solidFill>
                  <a:srgbClr val="79466B"/>
                </a:solidFill>
              </a:rPr>
              <a:t>Windows</a:t>
            </a:r>
            <a:endParaRPr lang="it-IT" dirty="0">
              <a:solidFill>
                <a:srgbClr val="794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7AA2-48FF-4615-9984-C809BC5B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585315"/>
            <a:ext cx="10123099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Configurazione Ambiente di sviluppo: </a:t>
            </a:r>
            <a:r>
              <a:rPr lang="en-GB" dirty="0">
                <a:solidFill>
                  <a:srgbClr val="79466B"/>
                </a:solidFill>
              </a:rPr>
              <a:t>macOS</a:t>
            </a:r>
            <a:endParaRPr lang="it-IT" dirty="0">
              <a:solidFill>
                <a:srgbClr val="79466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7AC5-9345-40B7-89A1-80F75E45B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814A3-BC2E-479A-A59E-748B65E54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1225394"/>
            <a:ext cx="11480470" cy="436276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Una volta completata l’installazione, lanciare da terminale il comando: 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/usr/libexec/java_home –V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Verificare il tipo di shell utilizzata con il seguente comando: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$SHELL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Impostare la variabile d’ambiente JAVA_HOME con uno dei seguenti comandi (in base al tipo di shell) e riavviare il terminale: 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export "JAVA_HOME=\$(/usr/libexec/java_home)" &gt;&gt; ~/.zshenv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export "JAVA_HOME=\$(/usr/libexec/java_home)" &gt;&gt; ~/.zshrc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export "JAVA_HOME=\$(/usr/libexec/java_home)" &gt;&gt; ~/.bash_profile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export "JAVA_HOME=\$(/usr/libexec/java_home)" &gt;&gt; ~/.bashrc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Impostare la variabile PATH con il seguente comando (in base al tipo ti shell):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solidFill>
                  <a:srgbClr val="000000"/>
                </a:solidFill>
                <a:latin typeface="Courier New" panose="02070309020205020404" pitchFamily="49" charset="0"/>
              </a:rPr>
              <a:t>echo export </a:t>
            </a: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it-IT" altLang="it-IT" sz="1800" dirty="0">
                <a:solidFill>
                  <a:srgbClr val="000000"/>
                </a:solidFill>
                <a:latin typeface="Courier New" panose="02070309020205020404" pitchFamily="49" charset="0"/>
              </a:rPr>
              <a:t>PATH=$JAVA_HOME/bin:$PATH</a:t>
            </a: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it-IT" altLang="it-IT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&gt;&gt; ~/.&lt;tipo_shell&gt; </a:t>
            </a:r>
            <a:endParaRPr lang="it-IT" altLang="it-I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Verificare che le variabili siano state impostate correttamente con i seguenti comandi:</a:t>
            </a:r>
          </a:p>
          <a:p>
            <a:pPr marL="9715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$JAVA_HOME</a:t>
            </a:r>
          </a:p>
          <a:p>
            <a:pPr marL="9715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echo $PATH</a:t>
            </a:r>
          </a:p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2E254-5FE0-4D6A-94A2-98B90CD3B7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8231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59E7-FF1D-44CE-83C3-4835F9A5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5527307" cy="640080"/>
          </a:xfrm>
        </p:spPr>
        <p:txBody>
          <a:bodyPr>
            <a:normAutofit/>
          </a:bodyPr>
          <a:lstStyle/>
          <a:p>
            <a:r>
              <a:rPr lang="en-US" dirty="0" err="1"/>
              <a:t>Ambiente</a:t>
            </a:r>
            <a:r>
              <a:rPr lang="en-US" dirty="0"/>
              <a:t> di </a:t>
            </a:r>
            <a:r>
              <a:rPr lang="en-US" dirty="0" err="1"/>
              <a:t>sviluppo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BDFFB-4003-4807-84C5-E9F4C05CB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202DC-25BE-4CA6-89FD-03FBDF811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316" y="1609333"/>
            <a:ext cx="11821358" cy="47833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Per scrivere un programma Java è necessario un editor;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Troviamo due tipologie:</a:t>
            </a: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Arial Unicode MS"/>
              </a:rPr>
              <a:t>Editor di testo, come Notepad o VS Code;</a:t>
            </a: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sz="1800" dirty="0">
                <a:latin typeface="Arial Unicode MS"/>
              </a:rPr>
              <a:t>Integrated Development Environment </a:t>
            </a:r>
            <a:r>
              <a:rPr lang="it-IT" altLang="it-IT" sz="1800" b="1" dirty="0">
                <a:solidFill>
                  <a:srgbClr val="7F1962"/>
                </a:solidFill>
                <a:latin typeface="Arial Unicode MS"/>
              </a:rPr>
              <a:t>(IDE)</a:t>
            </a:r>
            <a:r>
              <a:rPr lang="it-IT" altLang="it-IT" sz="1800" dirty="0">
                <a:latin typeface="Arial Unicode MS"/>
              </a:rPr>
              <a:t>, come Eclipse, NetBeans, IntelliJ IDEA.</a:t>
            </a:r>
            <a:endParaRPr lang="it-IT" altLang="it-IT" dirty="0">
              <a:latin typeface="Arial Unicode MS"/>
            </a:endParaRPr>
          </a:p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F1256-D906-4D66-B756-B00BBC9FBC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674555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59E7-FF1D-44CE-83C3-4835F9A5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0680406" cy="640080"/>
          </a:xfrm>
        </p:spPr>
        <p:txBody>
          <a:bodyPr>
            <a:normAutofit/>
          </a:bodyPr>
          <a:lstStyle/>
          <a:p>
            <a:r>
              <a:rPr lang="en-US" dirty="0" err="1"/>
              <a:t>Ambiente</a:t>
            </a:r>
            <a:r>
              <a:rPr lang="en-US" dirty="0"/>
              <a:t> di </a:t>
            </a:r>
            <a:r>
              <a:rPr lang="en-US" dirty="0" err="1"/>
              <a:t>sviluppo</a:t>
            </a:r>
            <a:r>
              <a:rPr lang="en-US" dirty="0"/>
              <a:t>: </a:t>
            </a:r>
            <a:r>
              <a:rPr lang="en-GB" dirty="0">
                <a:solidFill>
                  <a:srgbClr val="79466B"/>
                </a:solidFill>
              </a:rPr>
              <a:t>editor di testo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BDFFB-4003-4807-84C5-E9F4C05CB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202DC-25BE-4CA6-89FD-03FBDF811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432397"/>
            <a:ext cx="11821358" cy="492395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Creaimo un file </a:t>
            </a:r>
            <a:r>
              <a:rPr lang="en-US" sz="2000" b="1" dirty="0">
                <a:solidFill>
                  <a:srgbClr val="7E21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HelloIBMCICAcademy</a:t>
            </a:r>
            <a:r>
              <a:rPr lang="en-US" sz="2000" dirty="0"/>
              <a:t> con </a:t>
            </a:r>
            <a:r>
              <a:rPr lang="en-US" sz="2000" dirty="0" err="1"/>
              <a:t>estensione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F1962"/>
                </a:solidFill>
              </a:rPr>
              <a:t>.java</a:t>
            </a:r>
            <a:r>
              <a:rPr lang="en-US" sz="2000" dirty="0"/>
              <a:t> e </a:t>
            </a:r>
            <a:r>
              <a:rPr lang="en-US" sz="2000" dirty="0" err="1"/>
              <a:t>aggiungiamo</a:t>
            </a:r>
            <a:r>
              <a:rPr lang="en-US" sz="2000" dirty="0"/>
              <a:t> il </a:t>
            </a:r>
            <a:r>
              <a:rPr lang="en-US" sz="2000" dirty="0" err="1"/>
              <a:t>seguente</a:t>
            </a:r>
            <a:r>
              <a:rPr lang="en-US" sz="2000" dirty="0"/>
              <a:t> </a:t>
            </a:r>
            <a:r>
              <a:rPr lang="en-US" sz="2000" dirty="0" err="1"/>
              <a:t>contenuto</a:t>
            </a:r>
            <a:r>
              <a:rPr lang="en-US" sz="2000" dirty="0"/>
              <a:t>:</a:t>
            </a:r>
          </a:p>
          <a:p>
            <a:pPr indent="-228600"/>
            <a:r>
              <a:rPr lang="en-US" sz="1000" dirty="0">
                <a:solidFill>
                  <a:schemeClr val="bg1"/>
                </a:solidFill>
              </a:rPr>
              <a:t>public class </a:t>
            </a:r>
            <a:r>
              <a:rPr lang="en-US" sz="1000" b="1" dirty="0">
                <a:solidFill>
                  <a:srgbClr val="7F1962"/>
                </a:solidFill>
              </a:rPr>
              <a:t>HelloIBMCICAcademy</a:t>
            </a:r>
            <a:r>
              <a:rPr lang="en-US" sz="1000" dirty="0">
                <a:solidFill>
                  <a:schemeClr val="bg1"/>
                </a:solidFill>
              </a:rPr>
              <a:t> {</a:t>
            </a:r>
          </a:p>
          <a:p>
            <a:pPr indent="-228600"/>
            <a:r>
              <a:rPr lang="en-US" sz="1000" dirty="0">
                <a:solidFill>
                  <a:schemeClr val="bg1"/>
                </a:solidFill>
              </a:rPr>
              <a:t>       public static void main(String[] </a:t>
            </a:r>
            <a:r>
              <a:rPr lang="en-US" sz="1000" dirty="0" err="1">
                <a:solidFill>
                  <a:schemeClr val="bg1"/>
                </a:solidFill>
              </a:rPr>
              <a:t>args</a:t>
            </a:r>
            <a:r>
              <a:rPr lang="en-US" sz="1000" dirty="0">
                <a:solidFill>
                  <a:schemeClr val="bg1"/>
                </a:solidFill>
              </a:rPr>
              <a:t>) {</a:t>
            </a:r>
          </a:p>
          <a:p>
            <a:pPr indent="-228600"/>
            <a:r>
              <a:rPr lang="en-US" sz="1000" dirty="0">
                <a:solidFill>
                  <a:schemeClr val="bg1"/>
                </a:solidFill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</a:rPr>
              <a:t>System.out.println</a:t>
            </a:r>
            <a:r>
              <a:rPr lang="en-US" sz="1000" dirty="0">
                <a:solidFill>
                  <a:schemeClr val="bg1"/>
                </a:solidFill>
              </a:rPr>
              <a:t>("Hello IBM Client Innovation Center Java Academy!");</a:t>
            </a:r>
          </a:p>
          <a:p>
            <a:pPr indent="-228600"/>
            <a:r>
              <a:rPr lang="en-US" sz="1000" dirty="0">
                <a:solidFill>
                  <a:schemeClr val="bg1"/>
                </a:solidFill>
              </a:rPr>
              <a:t>      }</a:t>
            </a:r>
          </a:p>
          <a:p>
            <a:pPr indent="-228600"/>
            <a:r>
              <a:rPr lang="en-US" sz="1000" dirty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Apriamo un terminale e </a:t>
            </a:r>
            <a:r>
              <a:rPr lang="en-US" sz="2000" dirty="0" err="1"/>
              <a:t>lanciamo</a:t>
            </a:r>
            <a:r>
              <a:rPr lang="en-US" sz="2000" dirty="0"/>
              <a:t> il </a:t>
            </a:r>
            <a:r>
              <a:rPr lang="en-US" sz="2000" dirty="0" err="1"/>
              <a:t>comando</a:t>
            </a:r>
            <a:r>
              <a:rPr lang="en-US" sz="2000" dirty="0"/>
              <a:t> di compilazione: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b="1" dirty="0">
                <a:solidFill>
                  <a:srgbClr val="7E21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 HelloIBMCICAcademy.java</a:t>
            </a:r>
          </a:p>
          <a:p>
            <a:pPr lvl="1" indent="0">
              <a:buNone/>
            </a:pPr>
            <a:endParaRPr lang="en-US" sz="2000" dirty="0"/>
          </a:p>
          <a:p>
            <a:pPr lvl="1" indent="0">
              <a:buNone/>
            </a:pPr>
            <a:endParaRPr lang="en-US" sz="2000" dirty="0"/>
          </a:p>
          <a:p>
            <a:pPr lvl="1" indent="0">
              <a:buNone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Lanciamo da terminale il commando di esecuzione: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b="1" dirty="0">
                <a:solidFill>
                  <a:srgbClr val="7E21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 HelloIBMCICAcademy</a:t>
            </a:r>
          </a:p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F1256-D906-4D66-B756-B00BBC9FBC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7BE4C-DE9D-2F9F-CEAD-73235D34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33" y="3894373"/>
            <a:ext cx="5652241" cy="64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72D61-00B8-55CA-0A04-2C9011297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33" y="5696657"/>
            <a:ext cx="6153859" cy="6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758989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Ambiente</a:t>
            </a:r>
            <a:r>
              <a:rPr lang="en-GB" dirty="0"/>
              <a:t> di </a:t>
            </a:r>
            <a:r>
              <a:rPr lang="en-GB" dirty="0" err="1"/>
              <a:t>sviluppo</a:t>
            </a:r>
            <a:r>
              <a:rPr lang="en-GB" dirty="0"/>
              <a:t>: </a:t>
            </a:r>
            <a:r>
              <a:rPr lang="en-GB" dirty="0">
                <a:solidFill>
                  <a:srgbClr val="79466B"/>
                </a:solidFill>
              </a:rPr>
              <a:t>IDE Eclipse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7"/>
            <a:ext cx="10215283" cy="8225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Download dell’IDE dal seguente link: </a:t>
            </a:r>
            <a:r>
              <a:rPr lang="it-IT" altLang="it-IT" dirty="0">
                <a:solidFill>
                  <a:srgbClr val="7E217D"/>
                </a:solidFill>
                <a:latin typeface="Arial Unicode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https://www.eclipse.org/downloads/packages/</a:t>
            </a:r>
            <a:endParaRPr lang="it-IT" altLang="it-IT" dirty="0">
              <a:solidFill>
                <a:srgbClr val="7E217D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 Unicode MS"/>
              </a:rPr>
              <a:t>Per </a:t>
            </a:r>
            <a:r>
              <a:rPr lang="en-US" b="1" dirty="0">
                <a:solidFill>
                  <a:srgbClr val="7F1962"/>
                </a:solidFill>
                <a:latin typeface="Arial Unicode MS"/>
              </a:rPr>
              <a:t>Windows</a:t>
            </a:r>
            <a:r>
              <a:rPr lang="en-US" dirty="0">
                <a:latin typeface="Arial Unicode MS"/>
              </a:rPr>
              <a:t> scegliere </a:t>
            </a:r>
            <a:r>
              <a:rPr lang="en-US" b="1" i="1" dirty="0">
                <a:solidFill>
                  <a:srgbClr val="7F1962"/>
                </a:solidFill>
                <a:latin typeface="Arial Unicode MS"/>
              </a:rPr>
              <a:t>x86_64;</a:t>
            </a:r>
            <a:endParaRPr lang="en-US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 Unicode MS"/>
              </a:rPr>
              <a:t>Per </a:t>
            </a:r>
            <a:r>
              <a:rPr lang="en-US" b="1" dirty="0">
                <a:solidFill>
                  <a:srgbClr val="7F1962"/>
                </a:solidFill>
                <a:latin typeface="Arial Unicode MS"/>
              </a:rPr>
              <a:t>macOS</a:t>
            </a:r>
            <a:r>
              <a:rPr lang="en-US" dirty="0">
                <a:latin typeface="Arial Unicode MS"/>
              </a:rPr>
              <a:t> con processore </a:t>
            </a:r>
            <a:r>
              <a:rPr lang="en-US" b="1" dirty="0">
                <a:latin typeface="Arial Unicode MS"/>
              </a:rPr>
              <a:t>M1/M2/M3</a:t>
            </a:r>
            <a:r>
              <a:rPr lang="en-US" dirty="0">
                <a:latin typeface="Arial Unicode MS"/>
              </a:rPr>
              <a:t> scegliere </a:t>
            </a:r>
            <a:r>
              <a:rPr lang="en-US" b="1" i="1" dirty="0">
                <a:solidFill>
                  <a:srgbClr val="7F1962"/>
                </a:solidFill>
                <a:latin typeface="Arial Unicode MS"/>
              </a:rPr>
              <a:t>AArch64</a:t>
            </a:r>
            <a:r>
              <a:rPr lang="en-US" dirty="0">
                <a:latin typeface="Arial Unicode MS"/>
              </a:rPr>
              <a:t>.</a:t>
            </a:r>
            <a:endParaRPr lang="it-IT" altLang="it-IT" b="1" dirty="0">
              <a:solidFill>
                <a:srgbClr val="7F1962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0EC8819-8770-4139-A6E3-5D205E8C1D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5A5CBA-C6C8-E240-7F54-50A442BF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94" y="3123954"/>
            <a:ext cx="5038065" cy="29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6-7449-4D12-A26E-AF9535ED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8464550" cy="640080"/>
          </a:xfrm>
        </p:spPr>
        <p:txBody>
          <a:bodyPr>
            <a:normAutofit/>
          </a:bodyPr>
          <a:lstStyle/>
          <a:p>
            <a:r>
              <a:rPr lang="en-GB" dirty="0" err="1"/>
              <a:t>Ambiente</a:t>
            </a:r>
            <a:r>
              <a:rPr lang="en-GB" dirty="0"/>
              <a:t> di </a:t>
            </a:r>
            <a:r>
              <a:rPr lang="en-GB" dirty="0" err="1"/>
              <a:t>sviluppo</a:t>
            </a:r>
            <a:r>
              <a:rPr lang="en-GB" dirty="0"/>
              <a:t>: </a:t>
            </a:r>
            <a:r>
              <a:rPr lang="en-GB" dirty="0">
                <a:solidFill>
                  <a:srgbClr val="79466B"/>
                </a:solidFill>
              </a:rPr>
              <a:t>IDE Eclipse</a:t>
            </a:r>
            <a:endParaRPr lang="it-IT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367D-8223-477A-AEEB-BE1753A8FD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73697-E2DE-416D-BEE3-81ADCEBAF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420837"/>
            <a:ext cx="11821358" cy="4222711"/>
          </a:xfrm>
        </p:spPr>
        <p:txBody>
          <a:bodyPr/>
          <a:lstStyle/>
          <a:p>
            <a:r>
              <a:rPr lang="it-IT" dirty="0">
                <a:latin typeface="Arial Unicode MS"/>
              </a:rPr>
              <a:t>Eclipse è un ambiente di sviluppo integrato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(IDE)</a:t>
            </a:r>
            <a:r>
              <a:rPr lang="it-IT" dirty="0">
                <a:latin typeface="Arial Unicode MS"/>
              </a:rPr>
              <a:t>, multi-linguaggio e multipiattaforma, ed è composto da:</a:t>
            </a:r>
          </a:p>
          <a:p>
            <a:endParaRPr lang="it-IT" dirty="0">
              <a:latin typeface="Arial Unicode M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b="1" dirty="0">
                <a:latin typeface="Arial Unicode MS"/>
              </a:rPr>
              <a:t>Workspace: </a:t>
            </a:r>
            <a:r>
              <a:rPr lang="it-IT" dirty="0">
                <a:latin typeface="Arial Unicode MS"/>
              </a:rPr>
              <a:t>uno spazio di lavoro che può contenere progetti, file e cartelle. Al lancio di Eclipse viene chiesto il workspace su cui lavorare;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it-IT" sz="1800" b="1" dirty="0">
                <a:solidFill>
                  <a:schemeClr val="accent5">
                    <a:lumMod val="75000"/>
                  </a:schemeClr>
                </a:solidFill>
              </a:rPr>
              <a:t>Per cambiare workspace: </a:t>
            </a:r>
            <a:r>
              <a:rPr lang="it-IT" sz="1800" b="1" dirty="0">
                <a:latin typeface="Arial Unicode MS"/>
              </a:rPr>
              <a:t>File</a:t>
            </a:r>
            <a:r>
              <a:rPr lang="it-IT" sz="1800" dirty="0">
                <a:latin typeface="Arial Unicode MS"/>
              </a:rPr>
              <a:t> &gt; </a:t>
            </a:r>
            <a:r>
              <a:rPr lang="it-IT" sz="1800" b="1" dirty="0">
                <a:latin typeface="Arial Unicode MS"/>
              </a:rPr>
              <a:t>Switch workspace </a:t>
            </a:r>
            <a:r>
              <a:rPr lang="it-IT" sz="1800" dirty="0">
                <a:latin typeface="Arial Unicode MS"/>
              </a:rPr>
              <a:t>&gt; </a:t>
            </a:r>
            <a:r>
              <a:rPr lang="it-IT" sz="1800" b="1" dirty="0">
                <a:latin typeface="Arial Unicode MS"/>
              </a:rPr>
              <a:t>Other</a:t>
            </a:r>
            <a:endParaRPr lang="it-IT" b="1" dirty="0"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latin typeface="Arial Unicode MS"/>
              </a:rPr>
              <a:t>Views: </a:t>
            </a:r>
            <a:r>
              <a:rPr lang="it-IT" dirty="0">
                <a:latin typeface="Arial Unicode MS"/>
              </a:rPr>
              <a:t>consentono di visulizzare una rappresentazione grafica dei metadati del progetto.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Per aprire una perspective: </a:t>
            </a:r>
            <a:r>
              <a:rPr lang="en-US" sz="1800" b="1" dirty="0">
                <a:latin typeface="Arial Unicode MS"/>
              </a:rPr>
              <a:t>Windows</a:t>
            </a:r>
            <a:r>
              <a:rPr lang="en-US" sz="1800" dirty="0">
                <a:latin typeface="Arial Unicode MS"/>
              </a:rPr>
              <a:t> &gt; </a:t>
            </a:r>
            <a:r>
              <a:rPr lang="en-US" sz="1800" b="1" dirty="0">
                <a:latin typeface="Arial Unicode MS"/>
              </a:rPr>
              <a:t>Show View </a:t>
            </a:r>
            <a:r>
              <a:rPr lang="en-US" sz="1800" dirty="0">
                <a:latin typeface="Arial Unicode MS"/>
              </a:rPr>
              <a:t>&gt; </a:t>
            </a:r>
            <a:r>
              <a:rPr lang="en-US" sz="1800" b="1" dirty="0">
                <a:latin typeface="Arial Unicode MS"/>
              </a:rPr>
              <a:t>Other</a:t>
            </a:r>
            <a:endParaRPr lang="it-IT" b="1" dirty="0"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b="1" dirty="0">
                <a:latin typeface="Arial Unicode MS"/>
              </a:rPr>
              <a:t>Perspective: </a:t>
            </a:r>
            <a:r>
              <a:rPr lang="it-IT" dirty="0">
                <a:latin typeface="Arial Unicode MS"/>
              </a:rPr>
              <a:t>è il nome dato alla disposizione di un insieme di viste e ad un’area di editor, ognuna può essere modificata secondo le proprie esigenze;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Per aprire una perspective: </a:t>
            </a:r>
            <a:r>
              <a:rPr lang="en-US" sz="1800" b="1" dirty="0">
                <a:latin typeface="Arial Unicode MS"/>
              </a:rPr>
              <a:t>Windows</a:t>
            </a:r>
            <a:r>
              <a:rPr lang="en-US" sz="1800" dirty="0">
                <a:latin typeface="Arial Unicode MS"/>
              </a:rPr>
              <a:t> &gt; </a:t>
            </a:r>
            <a:r>
              <a:rPr lang="en-US" sz="1800" b="1" dirty="0">
                <a:latin typeface="Arial Unicode MS"/>
              </a:rPr>
              <a:t>Open Perspective </a:t>
            </a:r>
            <a:r>
              <a:rPr lang="en-US" sz="1800" dirty="0">
                <a:latin typeface="Arial Unicode MS"/>
              </a:rPr>
              <a:t>&gt; </a:t>
            </a:r>
            <a:r>
              <a:rPr lang="en-US" sz="1800" b="1" dirty="0">
                <a:latin typeface="Arial Unicode MS"/>
              </a:rPr>
              <a:t>Other</a:t>
            </a:r>
            <a:endParaRPr lang="it-IT" sz="1800" b="1" dirty="0"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1AF6A-0087-4192-834F-2EEA85838A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28262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7516906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Creiamo il primo programma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0D4EA-5C70-4047-BD6F-8CC2FB7D14BE}"/>
              </a:ext>
            </a:extLst>
          </p:cNvPr>
          <p:cNvSpPr txBox="1"/>
          <p:nvPr/>
        </p:nvSpPr>
        <p:spPr>
          <a:xfrm>
            <a:off x="228600" y="1582417"/>
            <a:ext cx="7157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 Unicode MS"/>
              </a:rPr>
              <a:t>Aprire l’IDE Eclipse e procedere con i seguenti passi:</a:t>
            </a:r>
          </a:p>
          <a:p>
            <a:endParaRPr lang="it-IT" b="1" dirty="0">
              <a:latin typeface="Arial Unicode M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b="1" dirty="0">
                <a:latin typeface="Arial Unicode MS"/>
              </a:rPr>
              <a:t>Creare il progetto: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IBMCICAcademyProject</a:t>
            </a:r>
          </a:p>
          <a:p>
            <a:pPr marL="742950" lvl="1" indent="-285750">
              <a:buClr>
                <a:srgbClr val="7F1962"/>
              </a:buClr>
              <a:buFont typeface="Wingdings" panose="05000000000000000000" pitchFamily="2" charset="2"/>
              <a:buChar char="§"/>
            </a:pPr>
            <a:r>
              <a:rPr lang="en-US" dirty="0"/>
              <a:t>File &gt; New &gt; Other &gt; Java Project</a:t>
            </a:r>
          </a:p>
          <a:p>
            <a:pPr lvl="1">
              <a:buClr>
                <a:srgbClr val="7F1962"/>
              </a:buClr>
            </a:pPr>
            <a:endParaRPr lang="it-IT" dirty="0">
              <a:latin typeface="Arial Unicode M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b="1" dirty="0">
                <a:latin typeface="Arial Unicode MS"/>
              </a:rPr>
              <a:t>Aggiungere il package: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com.ibm</a:t>
            </a:r>
          </a:p>
          <a:p>
            <a:pPr marL="742950" lvl="1" indent="-285750">
              <a:buClr>
                <a:srgbClr val="7F1962"/>
              </a:buClr>
              <a:buFont typeface="Wingdings" panose="05000000000000000000" pitchFamily="2" charset="2"/>
              <a:buChar char="§"/>
            </a:pPr>
            <a:r>
              <a:rPr lang="en-US" dirty="0"/>
              <a:t>Tasto dx su </a:t>
            </a:r>
            <a:r>
              <a:rPr lang="en-US" dirty="0" err="1"/>
              <a:t>src</a:t>
            </a:r>
            <a:r>
              <a:rPr lang="en-US" dirty="0"/>
              <a:t> &gt; New &gt; Package</a:t>
            </a:r>
          </a:p>
          <a:p>
            <a:pPr lvl="1">
              <a:buClr>
                <a:srgbClr val="7F1962"/>
              </a:buClr>
            </a:pPr>
            <a:endParaRPr lang="it-IT" dirty="0">
              <a:latin typeface="Arial Unicode M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b="1" dirty="0">
                <a:latin typeface="Arial Unicode MS"/>
              </a:rPr>
              <a:t>Aggiungere la classe: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HelloIBMCICAcademy</a:t>
            </a:r>
          </a:p>
          <a:p>
            <a:pPr marL="742950" lvl="1" indent="-285750">
              <a:buClr>
                <a:srgbClr val="7F1962"/>
              </a:buClr>
              <a:buFont typeface="Wingdings" panose="05000000000000000000" pitchFamily="2" charset="2"/>
              <a:buChar char="§"/>
            </a:pPr>
            <a:r>
              <a:rPr lang="en-US" dirty="0"/>
              <a:t>Tasto dx </a:t>
            </a:r>
            <a:r>
              <a:rPr lang="en-US" dirty="0" err="1"/>
              <a:t>sul</a:t>
            </a:r>
            <a:r>
              <a:rPr lang="en-US" dirty="0"/>
              <a:t> package &gt; New &gt; Class</a:t>
            </a:r>
            <a:endParaRPr lang="it-IT" dirty="0">
              <a:latin typeface="Arial Unicode MS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3569BF9-BA60-4E6D-B553-A1AFC5390C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8945F-8985-5B85-7E08-A98B34328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0" t="2268" b="24640"/>
          <a:stretch/>
        </p:blipFill>
        <p:spPr>
          <a:xfrm>
            <a:off x="7385717" y="2717007"/>
            <a:ext cx="3930319" cy="1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Struttura di una classe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0D4EA-5C70-4047-BD6F-8CC2FB7D14BE}"/>
              </a:ext>
            </a:extLst>
          </p:cNvPr>
          <p:cNvSpPr txBox="1"/>
          <p:nvPr/>
        </p:nvSpPr>
        <p:spPr>
          <a:xfrm>
            <a:off x="292073" y="4991955"/>
            <a:ext cx="1019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Esecuzione: </a:t>
            </a:r>
            <a:r>
              <a:rPr lang="en-US" dirty="0"/>
              <a:t>Tasto dx &gt; Run As &gt; Java Application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Esecuzione in debug: </a:t>
            </a:r>
            <a:r>
              <a:rPr lang="en-US" dirty="0"/>
              <a:t>Tasto dx &gt; Debug As &gt; Java Application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3569BF9-BA60-4E6D-B553-A1AFC5390C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82D509-7F28-0797-8CD5-91F475ADC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" t="2937"/>
          <a:stretch/>
        </p:blipFill>
        <p:spPr>
          <a:xfrm>
            <a:off x="3055146" y="2556169"/>
            <a:ext cx="6105544" cy="1285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0C2AC1-C8FF-260A-C8AE-20DCCBEACD8B}"/>
              </a:ext>
            </a:extLst>
          </p:cNvPr>
          <p:cNvSpPr txBox="1"/>
          <p:nvPr/>
        </p:nvSpPr>
        <p:spPr>
          <a:xfrm>
            <a:off x="2897582" y="1849928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Dichiarazione import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CF5A81-C4CA-B6EE-A6CF-F6A0740122A6}"/>
              </a:ext>
            </a:extLst>
          </p:cNvPr>
          <p:cNvSpPr txBox="1"/>
          <p:nvPr/>
        </p:nvSpPr>
        <p:spPr>
          <a:xfrm>
            <a:off x="497837" y="2756224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Dichiarazione classe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AE880-2598-E0FE-45D1-E86E94577632}"/>
              </a:ext>
            </a:extLst>
          </p:cNvPr>
          <p:cNvSpPr txBox="1"/>
          <p:nvPr/>
        </p:nvSpPr>
        <p:spPr>
          <a:xfrm>
            <a:off x="9638680" y="3004579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Dichiarazione metodo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AE0C7B-94DC-7F53-5056-B589F9F770D5}"/>
              </a:ext>
            </a:extLst>
          </p:cNvPr>
          <p:cNvCxnSpPr>
            <a:stCxn id="21" idx="2"/>
          </p:cNvCxnSpPr>
          <p:nvPr/>
        </p:nvCxnSpPr>
        <p:spPr>
          <a:xfrm>
            <a:off x="3705656" y="2126927"/>
            <a:ext cx="0" cy="390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E71302-CE1C-63F6-6F58-3492E773950E}"/>
              </a:ext>
            </a:extLst>
          </p:cNvPr>
          <p:cNvCxnSpPr>
            <a:stCxn id="22" idx="3"/>
          </p:cNvCxnSpPr>
          <p:nvPr/>
        </p:nvCxnSpPr>
        <p:spPr>
          <a:xfrm flipV="1">
            <a:off x="2089940" y="2894723"/>
            <a:ext cx="941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A99FED-8E44-B28D-6ADC-488440BBF57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544235" y="3143079"/>
            <a:ext cx="3094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4B234-0AF0-3247-A5A6-937EA1DF063D}"/>
              </a:ext>
            </a:extLst>
          </p:cNvPr>
          <p:cNvSpPr txBox="1"/>
          <p:nvPr/>
        </p:nvSpPr>
        <p:spPr>
          <a:xfrm>
            <a:off x="4699453" y="4153808"/>
            <a:ext cx="2244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Statement stampa messaggio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757223-0A9F-D130-0B67-0DBDE26EC83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5821716" y="3529934"/>
            <a:ext cx="0" cy="62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29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146" y="3108960"/>
            <a:ext cx="6297706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</a:t>
            </a:r>
            <a:r>
              <a:rPr lang="en-GB" dirty="0" err="1"/>
              <a:t>fondamentali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19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767181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COMMENTI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9" y="1918751"/>
            <a:ext cx="8498151" cy="35124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Non sono elaborati dal compilatore per la generazione del bytecode;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Commenti a riga singola:</a:t>
            </a:r>
          </a:p>
          <a:p>
            <a:pPr lvl="1">
              <a:lnSpc>
                <a:spcPct val="150000"/>
              </a:lnSpc>
            </a:pPr>
            <a:r>
              <a:rPr lang="it-IT" altLang="it-IT" sz="1850" i="1" dirty="0">
                <a:latin typeface="Courier New"/>
                <a:cs typeface="Courier New"/>
              </a:rPr>
              <a:t>// Invio le notifiche a tutti gli studenti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Commenti a più righe:</a:t>
            </a:r>
          </a:p>
          <a:p>
            <a:pPr lvl="1">
              <a:lnSpc>
                <a:spcPct val="150000"/>
              </a:lnSpc>
            </a:pPr>
            <a:r>
              <a:rPr lang="it-IT" altLang="it-IT" sz="1850" i="1" dirty="0">
                <a:latin typeface="Courier New"/>
                <a:cs typeface="Courier New"/>
              </a:rPr>
              <a:t>/*</a:t>
            </a:r>
          </a:p>
          <a:p>
            <a:pPr lvl="1">
              <a:lnSpc>
                <a:spcPct val="150000"/>
              </a:lnSpc>
            </a:pPr>
            <a:r>
              <a:rPr lang="it-IT" altLang="it-IT" sz="1850" i="1" dirty="0">
                <a:latin typeface="Courier New"/>
                <a:cs typeface="Courier New"/>
              </a:rPr>
              <a:t>* Metodo per l’invio delle notifiche a tutti</a:t>
            </a:r>
          </a:p>
          <a:p>
            <a:pPr lvl="1">
              <a:lnSpc>
                <a:spcPct val="150000"/>
              </a:lnSpc>
            </a:pPr>
            <a:r>
              <a:rPr lang="it-IT" altLang="it-IT" sz="1850" i="1" dirty="0">
                <a:latin typeface="Courier New"/>
                <a:cs typeface="Courier New"/>
              </a:rPr>
              <a:t>* gli studenti, tramite il server SMTP IBM.</a:t>
            </a:r>
          </a:p>
          <a:p>
            <a:pPr lvl="1">
              <a:lnSpc>
                <a:spcPct val="150000"/>
              </a:lnSpc>
            </a:pPr>
            <a:r>
              <a:rPr lang="it-IT" altLang="it-IT" sz="1850" i="1" dirty="0">
                <a:latin typeface="Courier New"/>
                <a:cs typeface="Courier New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418177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2B0EC70-8164-4228-90FC-5F19694DF72E}"/>
              </a:ext>
            </a:extLst>
          </p:cNvPr>
          <p:cNvSpPr>
            <a:spLocks/>
          </p:cNvSpPr>
          <p:nvPr/>
        </p:nvSpPr>
        <p:spPr bwMode="auto">
          <a:xfrm>
            <a:off x="330871" y="1711735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98D8F-C2A4-4F02-9D5B-FEDB12033BF5}"/>
              </a:ext>
            </a:extLst>
          </p:cNvPr>
          <p:cNvSpPr>
            <a:spLocks/>
          </p:cNvSpPr>
          <p:nvPr/>
        </p:nvSpPr>
        <p:spPr bwMode="auto">
          <a:xfrm>
            <a:off x="727501" y="1708802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68075-F82E-4F41-8EFA-585A736D3798}"/>
              </a:ext>
            </a:extLst>
          </p:cNvPr>
          <p:cNvSpPr>
            <a:spLocks/>
          </p:cNvSpPr>
          <p:nvPr/>
        </p:nvSpPr>
        <p:spPr bwMode="auto">
          <a:xfrm>
            <a:off x="5396781" y="1713564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082DF1A-0AAE-4227-ABEA-E6689E7AF64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1829444"/>
            <a:ext cx="557924" cy="557951"/>
            <a:chOff x="0" y="0"/>
            <a:chExt cx="2641732" cy="2641732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8DE17D9-6B15-458B-BC78-5E2A5176D8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B06DF39-A362-4E33-ABEB-21210925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10" name="AutoShape 3">
            <a:extLst>
              <a:ext uri="{FF2B5EF4-FFF2-40B4-BE49-F238E27FC236}">
                <a16:creationId xmlns:a16="http://schemas.microsoft.com/office/drawing/2014/main" id="{F23F96B2-C3E2-43A4-A540-8DD77D67ED17}"/>
              </a:ext>
            </a:extLst>
          </p:cNvPr>
          <p:cNvSpPr>
            <a:spLocks/>
          </p:cNvSpPr>
          <p:nvPr/>
        </p:nvSpPr>
        <p:spPr bwMode="auto">
          <a:xfrm>
            <a:off x="330871" y="2692310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81840C-C884-41A9-AB22-0D3C9BAFBD35}"/>
              </a:ext>
            </a:extLst>
          </p:cNvPr>
          <p:cNvSpPr>
            <a:spLocks/>
          </p:cNvSpPr>
          <p:nvPr/>
        </p:nvSpPr>
        <p:spPr bwMode="auto">
          <a:xfrm>
            <a:off x="727501" y="2689373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45D1C29-B7F5-4B40-8FB3-7F4A6C5FE9AB}"/>
              </a:ext>
            </a:extLst>
          </p:cNvPr>
          <p:cNvSpPr>
            <a:spLocks/>
          </p:cNvSpPr>
          <p:nvPr/>
        </p:nvSpPr>
        <p:spPr bwMode="auto">
          <a:xfrm>
            <a:off x="5396781" y="2694139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D1B2036-999C-477E-9558-9B26AB6D1B5B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2810019"/>
            <a:ext cx="557924" cy="557951"/>
            <a:chOff x="0" y="0"/>
            <a:chExt cx="2641732" cy="2641732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810040C7-0197-437C-9E30-D9CE79BAD1E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A64E9B-B7E3-4FA1-B97D-1ACE92AB6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4215317-855B-43CD-92F8-E6A781651B1C}"/>
              </a:ext>
            </a:extLst>
          </p:cNvPr>
          <p:cNvSpPr txBox="1">
            <a:spLocks/>
          </p:cNvSpPr>
          <p:nvPr/>
        </p:nvSpPr>
        <p:spPr>
          <a:xfrm>
            <a:off x="494075" y="190212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66FB4F6-6693-42D7-9CEE-87D80B8946C7}"/>
              </a:ext>
            </a:extLst>
          </p:cNvPr>
          <p:cNvSpPr txBox="1">
            <a:spLocks/>
          </p:cNvSpPr>
          <p:nvPr/>
        </p:nvSpPr>
        <p:spPr>
          <a:xfrm>
            <a:off x="497420" y="2886601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32" name="Rettangolo 43">
            <a:extLst>
              <a:ext uri="{FF2B5EF4-FFF2-40B4-BE49-F238E27FC236}">
                <a16:creationId xmlns:a16="http://schemas.microsoft.com/office/drawing/2014/main" id="{81E1083E-8A2F-414C-A6B1-9EB6FB646D14}"/>
              </a:ext>
            </a:extLst>
          </p:cNvPr>
          <p:cNvSpPr/>
          <p:nvPr/>
        </p:nvSpPr>
        <p:spPr>
          <a:xfrm>
            <a:off x="1239765" y="1951597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Introduzione a Java</a:t>
            </a:r>
          </a:p>
        </p:txBody>
      </p:sp>
      <p:sp>
        <p:nvSpPr>
          <p:cNvPr id="33" name="Rettangolo 44">
            <a:extLst>
              <a:ext uri="{FF2B5EF4-FFF2-40B4-BE49-F238E27FC236}">
                <a16:creationId xmlns:a16="http://schemas.microsoft.com/office/drawing/2014/main" id="{4CEA706F-950A-4FB3-8A85-FE76472EEF08}"/>
              </a:ext>
            </a:extLst>
          </p:cNvPr>
          <p:cNvSpPr/>
          <p:nvPr/>
        </p:nvSpPr>
        <p:spPr>
          <a:xfrm>
            <a:off x="1236420" y="2935106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Ambiente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di </a:t>
            </a:r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sviluppo</a:t>
            </a:r>
            <a:endParaRPr lang="en-GB" sz="1400" dirty="0">
              <a:latin typeface="IBM Plex Sans" panose="020B0503050203000203" pitchFamily="34" charset="77"/>
              <a:ea typeface="Helvetica Neue Light" panose="02000403000000020004" pitchFamily="2" charset="0"/>
              <a:cs typeface="Helvetica" charset="0"/>
            </a:endParaRP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C349934B-09D0-491C-9A93-CD6FD72F45D3}"/>
              </a:ext>
            </a:extLst>
          </p:cNvPr>
          <p:cNvSpPr>
            <a:spLocks/>
          </p:cNvSpPr>
          <p:nvPr/>
        </p:nvSpPr>
        <p:spPr bwMode="auto">
          <a:xfrm>
            <a:off x="330871" y="3677647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B218E-880B-4673-9C2B-3A5A070CE9D6}"/>
              </a:ext>
            </a:extLst>
          </p:cNvPr>
          <p:cNvSpPr>
            <a:spLocks/>
          </p:cNvSpPr>
          <p:nvPr/>
        </p:nvSpPr>
        <p:spPr bwMode="auto">
          <a:xfrm>
            <a:off x="727501" y="3674714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ECFF87-5CD3-4325-82B9-36D2A2A92D68}"/>
              </a:ext>
            </a:extLst>
          </p:cNvPr>
          <p:cNvSpPr>
            <a:spLocks/>
          </p:cNvSpPr>
          <p:nvPr/>
        </p:nvSpPr>
        <p:spPr bwMode="auto">
          <a:xfrm>
            <a:off x="5396781" y="3679476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39" name="Group 7">
            <a:extLst>
              <a:ext uri="{FF2B5EF4-FFF2-40B4-BE49-F238E27FC236}">
                <a16:creationId xmlns:a16="http://schemas.microsoft.com/office/drawing/2014/main" id="{24797D03-8795-4472-815F-3A4F48DF5DB6}"/>
              </a:ext>
            </a:extLst>
          </p:cNvPr>
          <p:cNvGrpSpPr>
            <a:grpSpLocks/>
          </p:cNvGrpSpPr>
          <p:nvPr/>
        </p:nvGrpSpPr>
        <p:grpSpPr bwMode="auto">
          <a:xfrm>
            <a:off x="448545" y="3795356"/>
            <a:ext cx="557924" cy="557951"/>
            <a:chOff x="0" y="0"/>
            <a:chExt cx="2641732" cy="2641732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02A8A625-1417-4783-9403-4F26310F3C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41" name="AutoShape 9">
              <a:extLst>
                <a:ext uri="{FF2B5EF4-FFF2-40B4-BE49-F238E27FC236}">
                  <a16:creationId xmlns:a16="http://schemas.microsoft.com/office/drawing/2014/main" id="{9FE1B013-B596-40C8-9EAF-47C01D728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8EB5BC53-72A6-4267-AE46-950F83148322}"/>
              </a:ext>
            </a:extLst>
          </p:cNvPr>
          <p:cNvSpPr txBox="1">
            <a:spLocks/>
          </p:cNvSpPr>
          <p:nvPr/>
        </p:nvSpPr>
        <p:spPr>
          <a:xfrm>
            <a:off x="494075" y="3868040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50" name="Rettangolo 43">
            <a:extLst>
              <a:ext uri="{FF2B5EF4-FFF2-40B4-BE49-F238E27FC236}">
                <a16:creationId xmlns:a16="http://schemas.microsoft.com/office/drawing/2014/main" id="{866ED797-3EEF-453A-9C01-0800D1B67F30}"/>
              </a:ext>
            </a:extLst>
          </p:cNvPr>
          <p:cNvSpPr/>
          <p:nvPr/>
        </p:nvSpPr>
        <p:spPr>
          <a:xfrm>
            <a:off x="1239765" y="3917509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Il primo programma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5473AB63-DA84-6281-501F-98114AA274D4}"/>
              </a:ext>
            </a:extLst>
          </p:cNvPr>
          <p:cNvSpPr>
            <a:spLocks/>
          </p:cNvSpPr>
          <p:nvPr/>
        </p:nvSpPr>
        <p:spPr bwMode="auto">
          <a:xfrm>
            <a:off x="6441540" y="2698817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8F56C6-2A34-2608-5529-06B1B86DBBCF}"/>
              </a:ext>
            </a:extLst>
          </p:cNvPr>
          <p:cNvSpPr>
            <a:spLocks/>
          </p:cNvSpPr>
          <p:nvPr/>
        </p:nvSpPr>
        <p:spPr bwMode="auto">
          <a:xfrm>
            <a:off x="6838170" y="2695884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B4EDA3-2A29-B1DE-2B38-C2747E7F3BBA}"/>
              </a:ext>
            </a:extLst>
          </p:cNvPr>
          <p:cNvSpPr>
            <a:spLocks/>
          </p:cNvSpPr>
          <p:nvPr/>
        </p:nvSpPr>
        <p:spPr bwMode="auto">
          <a:xfrm>
            <a:off x="11507450" y="2700646"/>
            <a:ext cx="74839" cy="7933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F18043EE-9CF7-D865-7855-F9F5E8BD40BE}"/>
              </a:ext>
            </a:extLst>
          </p:cNvPr>
          <p:cNvGrpSpPr>
            <a:grpSpLocks/>
          </p:cNvGrpSpPr>
          <p:nvPr/>
        </p:nvGrpSpPr>
        <p:grpSpPr bwMode="auto">
          <a:xfrm>
            <a:off x="6559214" y="2816526"/>
            <a:ext cx="557924" cy="557951"/>
            <a:chOff x="0" y="0"/>
            <a:chExt cx="2641732" cy="2641732"/>
          </a:xfrm>
        </p:grpSpPr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0C812CB9-020A-77A1-872B-75CBDCE4208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21" name="AutoShape 9">
              <a:extLst>
                <a:ext uri="{FF2B5EF4-FFF2-40B4-BE49-F238E27FC236}">
                  <a16:creationId xmlns:a16="http://schemas.microsoft.com/office/drawing/2014/main" id="{2DD622CB-16EA-2C65-8D44-64B47BB1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22" name="AutoShape 3">
            <a:extLst>
              <a:ext uri="{FF2B5EF4-FFF2-40B4-BE49-F238E27FC236}">
                <a16:creationId xmlns:a16="http://schemas.microsoft.com/office/drawing/2014/main" id="{C1EEDB99-695C-C4F5-F017-510ECE4DA2FA}"/>
              </a:ext>
            </a:extLst>
          </p:cNvPr>
          <p:cNvSpPr>
            <a:spLocks/>
          </p:cNvSpPr>
          <p:nvPr/>
        </p:nvSpPr>
        <p:spPr bwMode="auto">
          <a:xfrm>
            <a:off x="6441540" y="3679392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973DF1E-61C0-E7C2-AB46-5BC7142CDB62}"/>
              </a:ext>
            </a:extLst>
          </p:cNvPr>
          <p:cNvSpPr>
            <a:spLocks/>
          </p:cNvSpPr>
          <p:nvPr/>
        </p:nvSpPr>
        <p:spPr bwMode="auto">
          <a:xfrm>
            <a:off x="6838170" y="3676455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BC56B3A-14B2-432B-6974-6D6090A75395}"/>
              </a:ext>
            </a:extLst>
          </p:cNvPr>
          <p:cNvSpPr>
            <a:spLocks/>
          </p:cNvSpPr>
          <p:nvPr/>
        </p:nvSpPr>
        <p:spPr bwMode="auto">
          <a:xfrm>
            <a:off x="11507450" y="3681221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25" name="Group 7">
            <a:extLst>
              <a:ext uri="{FF2B5EF4-FFF2-40B4-BE49-F238E27FC236}">
                <a16:creationId xmlns:a16="http://schemas.microsoft.com/office/drawing/2014/main" id="{85463F0B-0A26-6992-4E8F-CE351F0FCE10}"/>
              </a:ext>
            </a:extLst>
          </p:cNvPr>
          <p:cNvGrpSpPr>
            <a:grpSpLocks/>
          </p:cNvGrpSpPr>
          <p:nvPr/>
        </p:nvGrpSpPr>
        <p:grpSpPr bwMode="auto">
          <a:xfrm>
            <a:off x="6559214" y="3797101"/>
            <a:ext cx="557924" cy="557951"/>
            <a:chOff x="0" y="0"/>
            <a:chExt cx="2641732" cy="2641732"/>
          </a:xfrm>
        </p:grpSpPr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B089AEAB-759D-F377-8460-FD55D770F8D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27" name="AutoShape 9">
              <a:extLst>
                <a:ext uri="{FF2B5EF4-FFF2-40B4-BE49-F238E27FC236}">
                  <a16:creationId xmlns:a16="http://schemas.microsoft.com/office/drawing/2014/main" id="{79BFB42D-F2E5-618B-F195-F8A97B16A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AF1740F1-0107-3443-55D7-E18E35F50CC9}"/>
              </a:ext>
            </a:extLst>
          </p:cNvPr>
          <p:cNvSpPr txBox="1">
            <a:spLocks/>
          </p:cNvSpPr>
          <p:nvPr/>
        </p:nvSpPr>
        <p:spPr>
          <a:xfrm>
            <a:off x="6604744" y="2889210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79B68CF-FBEC-70BF-7CD2-60DA9BB5D2D0}"/>
              </a:ext>
            </a:extLst>
          </p:cNvPr>
          <p:cNvSpPr txBox="1">
            <a:spLocks/>
          </p:cNvSpPr>
          <p:nvPr/>
        </p:nvSpPr>
        <p:spPr>
          <a:xfrm>
            <a:off x="6608089" y="3873683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49" name="Rettangolo 43">
            <a:extLst>
              <a:ext uri="{FF2B5EF4-FFF2-40B4-BE49-F238E27FC236}">
                <a16:creationId xmlns:a16="http://schemas.microsoft.com/office/drawing/2014/main" id="{BB6826B3-7489-DC71-3FC2-FCB361CA9C9E}"/>
              </a:ext>
            </a:extLst>
          </p:cNvPr>
          <p:cNvSpPr/>
          <p:nvPr/>
        </p:nvSpPr>
        <p:spPr>
          <a:xfrm>
            <a:off x="7350434" y="2938679"/>
            <a:ext cx="3871218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Principi</a:t>
            </a:r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 OOP</a:t>
            </a:r>
          </a:p>
        </p:txBody>
      </p:sp>
      <p:sp>
        <p:nvSpPr>
          <p:cNvPr id="51" name="Rettangolo 44">
            <a:extLst>
              <a:ext uri="{FF2B5EF4-FFF2-40B4-BE49-F238E27FC236}">
                <a16:creationId xmlns:a16="http://schemas.microsoft.com/office/drawing/2014/main" id="{CB751237-5F58-DAC1-D2F0-59494FD6AEDF}"/>
              </a:ext>
            </a:extLst>
          </p:cNvPr>
          <p:cNvSpPr/>
          <p:nvPr/>
        </p:nvSpPr>
        <p:spPr>
          <a:xfrm>
            <a:off x="7347089" y="3922188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Caratteristiche avanzate</a:t>
            </a:r>
          </a:p>
        </p:txBody>
      </p:sp>
      <p:sp>
        <p:nvSpPr>
          <p:cNvPr id="76" name="AutoShape 3">
            <a:extLst>
              <a:ext uri="{FF2B5EF4-FFF2-40B4-BE49-F238E27FC236}">
                <a16:creationId xmlns:a16="http://schemas.microsoft.com/office/drawing/2014/main" id="{39F4B98E-0625-18B9-06BE-B014EBBE8371}"/>
              </a:ext>
            </a:extLst>
          </p:cNvPr>
          <p:cNvSpPr>
            <a:spLocks/>
          </p:cNvSpPr>
          <p:nvPr/>
        </p:nvSpPr>
        <p:spPr bwMode="auto">
          <a:xfrm>
            <a:off x="6441540" y="1709197"/>
            <a:ext cx="793281" cy="793371"/>
          </a:xfrm>
          <a:custGeom>
            <a:avLst/>
            <a:gdLst>
              <a:gd name="T0" fmla="+- 0 10800 961"/>
              <a:gd name="T1" fmla="*/ T0 w 19679"/>
              <a:gd name="T2" fmla="*/ 10297 h 20595"/>
              <a:gd name="T3" fmla="+- 0 10800 961"/>
              <a:gd name="T4" fmla="*/ T3 w 19679"/>
              <a:gd name="T5" fmla="*/ 10297 h 20595"/>
              <a:gd name="T6" fmla="+- 0 10800 961"/>
              <a:gd name="T7" fmla="*/ T6 w 19679"/>
              <a:gd name="T8" fmla="*/ 10297 h 20595"/>
              <a:gd name="T9" fmla="+- 0 10800 961"/>
              <a:gd name="T10" fmla="*/ T9 w 19679"/>
              <a:gd name="T11" fmla="*/ 10297 h 20595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0595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1267"/>
                </a:moveTo>
                <a:cubicBezTo>
                  <a:pt x="12047" y="1267"/>
                  <a:pt x="14256" y="2147"/>
                  <a:pt x="15941" y="3911"/>
                </a:cubicBezTo>
                <a:cubicBezTo>
                  <a:pt x="19310" y="7437"/>
                  <a:pt x="19310" y="13157"/>
                  <a:pt x="15941" y="16683"/>
                </a:cubicBezTo>
                <a:cubicBezTo>
                  <a:pt x="12571" y="20210"/>
                  <a:pt x="7107" y="20210"/>
                  <a:pt x="3737" y="16683"/>
                </a:cubicBezTo>
                <a:cubicBezTo>
                  <a:pt x="368" y="13157"/>
                  <a:pt x="368" y="7437"/>
                  <a:pt x="3737" y="3911"/>
                </a:cubicBezTo>
                <a:cubicBezTo>
                  <a:pt x="5422" y="2147"/>
                  <a:pt x="7631" y="1267"/>
                  <a:pt x="9839" y="12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69894BBD-EE0B-83B3-84D4-F45F1301F723}"/>
              </a:ext>
            </a:extLst>
          </p:cNvPr>
          <p:cNvSpPr>
            <a:spLocks/>
          </p:cNvSpPr>
          <p:nvPr/>
        </p:nvSpPr>
        <p:spPr bwMode="auto">
          <a:xfrm>
            <a:off x="6838170" y="1706260"/>
            <a:ext cx="4626331" cy="802420"/>
          </a:xfrm>
          <a:prstGeom prst="rect">
            <a:avLst/>
          </a:prstGeom>
          <a:solidFill>
            <a:srgbClr val="ECED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85A7A3A0-A720-B618-167F-8F141D203C54}"/>
              </a:ext>
            </a:extLst>
          </p:cNvPr>
          <p:cNvSpPr>
            <a:spLocks/>
          </p:cNvSpPr>
          <p:nvPr/>
        </p:nvSpPr>
        <p:spPr bwMode="auto">
          <a:xfrm>
            <a:off x="11507450" y="1711026"/>
            <a:ext cx="74839" cy="7933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GB" altLang="it-IT" sz="3200" dirty="0">
              <a:solidFill>
                <a:srgbClr val="FFFFFF"/>
              </a:solidFill>
              <a:latin typeface="IBM Plex Sans" panose="020B0503050203000203" pitchFamily="34" charset="77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79" name="Group 7">
            <a:extLst>
              <a:ext uri="{FF2B5EF4-FFF2-40B4-BE49-F238E27FC236}">
                <a16:creationId xmlns:a16="http://schemas.microsoft.com/office/drawing/2014/main" id="{9E9F9776-6C9A-E670-36DA-65E51587E8B4}"/>
              </a:ext>
            </a:extLst>
          </p:cNvPr>
          <p:cNvGrpSpPr>
            <a:grpSpLocks/>
          </p:cNvGrpSpPr>
          <p:nvPr/>
        </p:nvGrpSpPr>
        <p:grpSpPr bwMode="auto">
          <a:xfrm>
            <a:off x="6559214" y="1826906"/>
            <a:ext cx="557924" cy="557951"/>
            <a:chOff x="0" y="0"/>
            <a:chExt cx="2641732" cy="2641732"/>
          </a:xfrm>
        </p:grpSpPr>
        <p:sp>
          <p:nvSpPr>
            <p:cNvPr id="80" name="Oval 8">
              <a:extLst>
                <a:ext uri="{FF2B5EF4-FFF2-40B4-BE49-F238E27FC236}">
                  <a16:creationId xmlns:a16="http://schemas.microsoft.com/office/drawing/2014/main" id="{45E4C59B-B988-AB31-3B07-480D3048D80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0" y="0"/>
              <a:ext cx="2641732" cy="2641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  <p:sp>
          <p:nvSpPr>
            <p:cNvPr id="81" name="AutoShape 9">
              <a:extLst>
                <a:ext uri="{FF2B5EF4-FFF2-40B4-BE49-F238E27FC236}">
                  <a16:creationId xmlns:a16="http://schemas.microsoft.com/office/drawing/2014/main" id="{AE349190-0CFA-33AF-CBC5-96EA37F8B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105"/>
              <a:ext cx="2640599" cy="1335370"/>
            </a:xfrm>
            <a:custGeom>
              <a:avLst/>
              <a:gdLst>
                <a:gd name="T0" fmla="+- 0 10800 30"/>
                <a:gd name="T1" fmla="*/ T0 w 21540"/>
                <a:gd name="T2" fmla="*/ 10800 h 21600"/>
                <a:gd name="T3" fmla="+- 0 10800 30"/>
                <a:gd name="T4" fmla="*/ T3 w 21540"/>
                <a:gd name="T5" fmla="*/ 10800 h 21600"/>
                <a:gd name="T6" fmla="+- 0 10800 30"/>
                <a:gd name="T7" fmla="*/ T6 w 21540"/>
                <a:gd name="T8" fmla="*/ 10800 h 21600"/>
                <a:gd name="T9" fmla="+- 0 10800 30"/>
                <a:gd name="T10" fmla="*/ T9 w 2154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0" h="21600">
                  <a:moveTo>
                    <a:pt x="10770" y="0"/>
                  </a:moveTo>
                  <a:cubicBezTo>
                    <a:pt x="8012" y="0"/>
                    <a:pt x="5256" y="2083"/>
                    <a:pt x="3152" y="6255"/>
                  </a:cubicBezTo>
                  <a:cubicBezTo>
                    <a:pt x="1018" y="10486"/>
                    <a:pt x="-30" y="16054"/>
                    <a:pt x="0" y="21600"/>
                  </a:cubicBezTo>
                  <a:lnTo>
                    <a:pt x="21540" y="21600"/>
                  </a:lnTo>
                  <a:cubicBezTo>
                    <a:pt x="21570" y="16054"/>
                    <a:pt x="20522" y="10486"/>
                    <a:pt x="18388" y="6255"/>
                  </a:cubicBezTo>
                  <a:cubicBezTo>
                    <a:pt x="16284" y="2083"/>
                    <a:pt x="13528" y="0"/>
                    <a:pt x="107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en-GB" altLang="it-IT" sz="2800" b="1" dirty="0">
                <a:solidFill>
                  <a:schemeClr val="bg2"/>
                </a:solidFill>
                <a:latin typeface="IBM Plex Sans" panose="020B0503050203000203" pitchFamily="34" charset="77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endParaRPr>
            </a:p>
          </p:txBody>
        </p: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ECC63763-DD07-047D-5850-D588AE0C592B}"/>
              </a:ext>
            </a:extLst>
          </p:cNvPr>
          <p:cNvSpPr txBox="1">
            <a:spLocks/>
          </p:cNvSpPr>
          <p:nvPr/>
        </p:nvSpPr>
        <p:spPr>
          <a:xfrm>
            <a:off x="6608089" y="1903488"/>
            <a:ext cx="466844" cy="4067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0508F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pPr>
              <a:defRPr/>
            </a:pPr>
            <a:r>
              <a:rPr lang="en-GB" sz="1400" b="1" dirty="0">
                <a:solidFill>
                  <a:schemeClr val="bg2"/>
                </a:solidFill>
                <a:latin typeface="IBM Plex Sans" panose="020B0503050203000203" pitchFamily="34" charset="77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83" name="Rettangolo 44">
            <a:extLst>
              <a:ext uri="{FF2B5EF4-FFF2-40B4-BE49-F238E27FC236}">
                <a16:creationId xmlns:a16="http://schemas.microsoft.com/office/drawing/2014/main" id="{145589F5-9072-A26B-556B-178B206EAB28}"/>
              </a:ext>
            </a:extLst>
          </p:cNvPr>
          <p:cNvSpPr/>
          <p:nvPr/>
        </p:nvSpPr>
        <p:spPr>
          <a:xfrm>
            <a:off x="7347089" y="1951993"/>
            <a:ext cx="4117411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IBM Plex Sans" panose="020B0503050203000203" pitchFamily="34" charset="77"/>
                <a:ea typeface="Helvetica Neue Light" panose="02000403000000020004" pitchFamily="2" charset="0"/>
                <a:cs typeface="Helvetica" charset="0"/>
              </a:rPr>
              <a:t>Componenti fondamentali</a:t>
            </a:r>
          </a:p>
        </p:txBody>
      </p:sp>
    </p:spTree>
    <p:extLst>
      <p:ext uri="{BB962C8B-B14F-4D97-AF65-F5344CB8AC3E}">
        <p14:creationId xmlns:p14="http://schemas.microsoft.com/office/powerpoint/2010/main" val="200945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TIPI DI DATI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95810" y="1515550"/>
            <a:ext cx="11515301" cy="119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sz="1600" dirty="0">
                <a:latin typeface="Arial Unicode MS"/>
              </a:rPr>
              <a:t>In Java troviamo due tipologie di tipi di dati: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Primitivi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: </a:t>
            </a:r>
            <a:r>
              <a:rPr lang="it-IT" altLang="it-IT" sz="1600" u="sng" dirty="0">
                <a:latin typeface="Arial Unicode MS"/>
              </a:rPr>
              <a:t>non</a:t>
            </a:r>
            <a:r>
              <a:rPr lang="it-IT" altLang="it-IT" sz="1600" dirty="0">
                <a:latin typeface="Arial Unicode MS"/>
              </a:rPr>
              <a:t> sono oggetti, non hanno una classe associata, non possono essere estesi e non possiedono metodi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Non primitivi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 e </a:t>
            </a: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Wrapper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:  sono le classi custom e i wrapper dei tipi primitivi ;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1A79F5B-8072-4995-B07D-1E6CFA6EA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8B099D-20FE-4EAB-B4E7-053F75E20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93905"/>
              </p:ext>
            </p:extLst>
          </p:nvPr>
        </p:nvGraphicFramePr>
        <p:xfrm>
          <a:off x="2185960" y="2947795"/>
          <a:ext cx="7820080" cy="25576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6493">
                  <a:extLst>
                    <a:ext uri="{9D8B030D-6E8A-4147-A177-3AD203B41FA5}">
                      <a16:colId xmlns:a16="http://schemas.microsoft.com/office/drawing/2014/main" val="3261913842"/>
                    </a:ext>
                  </a:extLst>
                </a:gridCol>
                <a:gridCol w="1713696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2300205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  <a:gridCol w="2159686">
                  <a:extLst>
                    <a:ext uri="{9D8B030D-6E8A-4147-A177-3AD203B41FA5}">
                      <a16:colId xmlns:a16="http://schemas.microsoft.com/office/drawing/2014/main" val="1461872465"/>
                    </a:ext>
                  </a:extLst>
                </a:gridCol>
              </a:tblGrid>
              <a:tr h="28418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Tipologia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Primitivo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Memoria utilizzata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Wrapper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284184">
                <a:tc rowSpan="4">
                  <a:txBody>
                    <a:bodyPr/>
                    <a:lstStyle/>
                    <a:p>
                      <a:r>
                        <a:rPr lang="en-US" sz="1200" dirty="0"/>
                        <a:t>Numeri interi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351225"/>
                  </a:ext>
                </a:extLst>
              </a:tr>
              <a:tr h="284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81064"/>
                  </a:ext>
                </a:extLst>
              </a:tr>
              <a:tr h="284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823470"/>
                  </a:ext>
                </a:extLst>
              </a:tr>
              <a:tr h="284184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249152"/>
                  </a:ext>
                </a:extLst>
              </a:tr>
              <a:tr h="284184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Numeri 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329"/>
                  </a:ext>
                </a:extLst>
              </a:tr>
              <a:tr h="284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247854"/>
                  </a:ext>
                </a:extLst>
              </a:tr>
              <a:tr h="284184">
                <a:tc>
                  <a:txBody>
                    <a:bodyPr/>
                    <a:lstStyle/>
                    <a:p>
                      <a:r>
                        <a:rPr lang="en-US" sz="1200" dirty="0"/>
                        <a:t>Caratteri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Character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05456"/>
                  </a:ext>
                </a:extLst>
              </a:tr>
              <a:tr h="284184">
                <a:tc>
                  <a:txBody>
                    <a:bodyPr/>
                    <a:lstStyle/>
                    <a:p>
                      <a:r>
                        <a:rPr lang="en-US" sz="1200" dirty="0"/>
                        <a:t>Booleani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697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21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VARIABILI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8"/>
            <a:ext cx="11393907" cy="25609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Una variabile è un’area di memoria in cui un certo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tipo</a:t>
            </a:r>
            <a:r>
              <a:rPr lang="it-IT" altLang="it-IT" dirty="0">
                <a:latin typeface="Arial Unicode MS"/>
              </a:rPr>
              <a:t> di dato viene immagazzinato;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Distinguiamo due fasi per l’utilizzo delle variabili: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Dichiarazione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 definizione della variabile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(identificatore)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Assegnazione: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assegnazione di un valore alla variabile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(valore)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L’identificatore della variabile può essere qualsiasi stringa, ad eccezzione delle seguenti.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AF1B63C-4142-4664-88EF-0E88F72B09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4D2395-E674-19A5-F67F-9633ED722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873609"/>
              </p:ext>
            </p:extLst>
          </p:nvPr>
        </p:nvGraphicFramePr>
        <p:xfrm>
          <a:off x="357158" y="3937712"/>
          <a:ext cx="5738843" cy="2277988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70479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908792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  <a:gridCol w="989893">
                  <a:extLst>
                    <a:ext uri="{9D8B030D-6E8A-4147-A177-3AD203B41FA5}">
                      <a16:colId xmlns:a16="http://schemas.microsoft.com/office/drawing/2014/main" val="3787127946"/>
                    </a:ext>
                  </a:extLst>
                </a:gridCol>
                <a:gridCol w="989893">
                  <a:extLst>
                    <a:ext uri="{9D8B030D-6E8A-4147-A177-3AD203B41FA5}">
                      <a16:colId xmlns:a16="http://schemas.microsoft.com/office/drawing/2014/main" val="992160758"/>
                    </a:ext>
                  </a:extLst>
                </a:gridCol>
                <a:gridCol w="989893">
                  <a:extLst>
                    <a:ext uri="{9D8B030D-6E8A-4147-A177-3AD203B41FA5}">
                      <a16:colId xmlns:a16="http://schemas.microsoft.com/office/drawing/2014/main" val="2025593757"/>
                    </a:ext>
                  </a:extLst>
                </a:gridCol>
                <a:gridCol w="989893">
                  <a:extLst>
                    <a:ext uri="{9D8B030D-6E8A-4147-A177-3AD203B41FA5}">
                      <a16:colId xmlns:a16="http://schemas.microsoft.com/office/drawing/2014/main" val="3482593433"/>
                    </a:ext>
                  </a:extLst>
                </a:gridCol>
              </a:tblGrid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private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enum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351225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catch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volatile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81064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finally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protected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823470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throws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public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continue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extends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249152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throw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syncronized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goto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implements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329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import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247854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transient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package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boolean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05456"/>
                  </a:ext>
                </a:extLst>
              </a:tr>
              <a:tr h="236585">
                <a:tc>
                  <a:txBody>
                    <a:bodyPr/>
                    <a:lstStyle/>
                    <a:p>
                      <a:r>
                        <a:rPr lang="en-US" sz="1000" dirty="0"/>
                        <a:t>native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strictfp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assert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697803"/>
                  </a:ext>
                </a:extLst>
              </a:tr>
              <a:tr h="327268">
                <a:tc>
                  <a:txBody>
                    <a:bodyPr/>
                    <a:lstStyle/>
                    <a:p>
                      <a:r>
                        <a:rPr lang="en-US" sz="1000" dirty="0" err="1"/>
                        <a:t>instanceof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switch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4153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6C5B28-8BB7-08F1-0B3D-28C3E4D8A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21"/>
          <a:stretch/>
        </p:blipFill>
        <p:spPr>
          <a:xfrm>
            <a:off x="9951243" y="2281614"/>
            <a:ext cx="1687932" cy="22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OPERATORI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B2A7D22-F02C-424D-B729-32272CE94C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5BAA6E-B66B-6A0A-294A-4C7D4C6DE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90314"/>
              </p:ext>
            </p:extLst>
          </p:nvPr>
        </p:nvGraphicFramePr>
        <p:xfrm>
          <a:off x="1866396" y="1828800"/>
          <a:ext cx="8459208" cy="34308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7294">
                  <a:extLst>
                    <a:ext uri="{9D8B030D-6E8A-4147-A177-3AD203B41FA5}">
                      <a16:colId xmlns:a16="http://schemas.microsoft.com/office/drawing/2014/main" val="3261913842"/>
                    </a:ext>
                  </a:extLst>
                </a:gridCol>
                <a:gridCol w="2749511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1382632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  <a:gridCol w="2379771">
                  <a:extLst>
                    <a:ext uri="{9D8B030D-6E8A-4147-A177-3AD203B41FA5}">
                      <a16:colId xmlns:a16="http://schemas.microsoft.com/office/drawing/2014/main" val="1461872465"/>
                    </a:ext>
                  </a:extLst>
                </a:gridCol>
              </a:tblGrid>
              <a:tr h="3118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Tipologia Operatore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Descrizione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Operatore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Esempio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 err="1"/>
                        <a:t>Assegnazione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Assegnazione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valore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= 21; b = 20;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351225"/>
                  </a:ext>
                </a:extLst>
              </a:tr>
              <a:tr h="311897">
                <a:tc rowSpan="5">
                  <a:txBody>
                    <a:bodyPr/>
                    <a:lstStyle/>
                    <a:p>
                      <a:r>
                        <a:rPr lang="en-US" sz="1200" dirty="0" err="1"/>
                        <a:t>Aritmetico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Somma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329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Sottrazione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–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12894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Moltiplicazione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*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81181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Divisione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/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731905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%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50191"/>
                  </a:ext>
                </a:extLst>
              </a:tr>
              <a:tr h="311897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Pre/Post </a:t>
                      </a:r>
                      <a:r>
                        <a:rPr lang="en-US" sz="1200" dirty="0" err="1"/>
                        <a:t>incremento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Pre-</a:t>
                      </a:r>
                      <a:r>
                        <a:rPr lang="en-US" sz="1200" dirty="0" err="1"/>
                        <a:t>incremento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++a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05456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Post-</a:t>
                      </a:r>
                      <a:r>
                        <a:rPr lang="en-US" sz="1200" dirty="0" err="1"/>
                        <a:t>incremento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42591"/>
                  </a:ext>
                </a:extLst>
              </a:tr>
              <a:tr h="31189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Pre/Post </a:t>
                      </a:r>
                      <a:r>
                        <a:rPr lang="en-US" sz="1200" dirty="0" err="1"/>
                        <a:t>decremento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Pre-</a:t>
                      </a:r>
                      <a:r>
                        <a:rPr lang="en-US" sz="1200" dirty="0" err="1"/>
                        <a:t>decremento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697803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Post-</a:t>
                      </a:r>
                      <a:r>
                        <a:rPr lang="en-US" sz="1200" dirty="0" err="1"/>
                        <a:t>decremento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71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OPERATORI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A5526B-AA16-4372-B359-C09A81CF0A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E648812-4579-6E33-9D79-33657A341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05873"/>
              </p:ext>
            </p:extLst>
          </p:nvPr>
        </p:nvGraphicFramePr>
        <p:xfrm>
          <a:off x="1866396" y="1823597"/>
          <a:ext cx="8459207" cy="34308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8987">
                  <a:extLst>
                    <a:ext uri="{9D8B030D-6E8A-4147-A177-3AD203B41FA5}">
                      <a16:colId xmlns:a16="http://schemas.microsoft.com/office/drawing/2014/main" val="3261913842"/>
                    </a:ext>
                  </a:extLst>
                </a:gridCol>
                <a:gridCol w="2019132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1287999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  <a:gridCol w="3233089">
                  <a:extLst>
                    <a:ext uri="{9D8B030D-6E8A-4147-A177-3AD203B41FA5}">
                      <a16:colId xmlns:a16="http://schemas.microsoft.com/office/drawing/2014/main" val="1461872465"/>
                    </a:ext>
                  </a:extLst>
                </a:gridCol>
              </a:tblGrid>
              <a:tr h="3118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Tipologia Operatore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Descrizione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Operatore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Esempio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311897"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Confronto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Uguale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==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 a = 20; int b = 20; a ==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329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Diverso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!=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12894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Maggiore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&gt;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81181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Minore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&lt;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731905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Maggiore o </a:t>
                      </a:r>
                      <a:r>
                        <a:rPr lang="en-US" sz="1200" dirty="0" err="1"/>
                        <a:t>Uguale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&gt;=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50191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Minore</a:t>
                      </a:r>
                      <a:r>
                        <a:rPr lang="en-US" sz="1200" dirty="0"/>
                        <a:t> o </a:t>
                      </a:r>
                      <a:r>
                        <a:rPr lang="en-US" sz="1200" dirty="0" err="1"/>
                        <a:t>Uguale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&lt;=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47188"/>
                  </a:ext>
                </a:extLst>
              </a:tr>
              <a:tr h="311897">
                <a:tc rowSpan="4">
                  <a:txBody>
                    <a:bodyPr/>
                    <a:lstStyle/>
                    <a:p>
                      <a:r>
                        <a:rPr lang="en-US" sz="1200" dirty="0" err="1"/>
                        <a:t>Logico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!(a == 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05456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XOR</a:t>
                      </a:r>
                      <a:r>
                        <a:rPr lang="en-US" sz="800" dirty="0"/>
                        <a:t> (</a:t>
                      </a:r>
                      <a:r>
                        <a:rPr lang="en-US" sz="800" dirty="0" err="1"/>
                        <a:t>almeno</a:t>
                      </a:r>
                      <a:r>
                        <a:rPr lang="en-US" sz="800" dirty="0"/>
                        <a:t> una è vera)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^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 (a &gt; 0) ^ (b &lt; 30)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237576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Short circuit 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&amp;&amp;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 &gt;= 10 &amp;&amp; b &lt;= 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8"/>
                  </a:ext>
                </a:extLst>
              </a:tr>
              <a:tr h="311897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Short circuit 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(a &gt; 10 || b &lt; 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67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STRINGHE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337226" y="1680926"/>
            <a:ext cx="11725305" cy="29958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Sono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oggetti</a:t>
            </a:r>
            <a:r>
              <a:rPr lang="it-IT" altLang="it-IT" dirty="0">
                <a:latin typeface="Arial Unicode MS"/>
              </a:rPr>
              <a:t> e possono essere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istanziati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anche con la parola chiave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new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academy = </a:t>
            </a:r>
            <a:r>
              <a:rPr lang="it-IT" alt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String(“IBM CIC Java Academy”);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Java nè semplifica l’utilizzo consentendo l’uso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come se fossero tipi di dati primitivi: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academy = “IBM CIC Java Academy”;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Essendo una classe, String mette a disposizione una serie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metodi</a:t>
            </a:r>
            <a:r>
              <a:rPr lang="it-IT" altLang="it-IT" dirty="0"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bene ricordare che in Java, le stringhe sono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oggetti immutabili</a:t>
            </a:r>
            <a:r>
              <a:rPr lang="it-IT" altLang="it-IT" dirty="0">
                <a:latin typeface="Arial Unicode MS"/>
              </a:rPr>
              <a:t>, il loro stato non cambia.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Arial Unicode MS"/>
              </a:rPr>
              <a:t>Un’istanza della classe String assume un valore all’atto della creazione e non può più essere cambiato.</a:t>
            </a:r>
            <a:endParaRPr lang="it-IT" altLang="it-IT" dirty="0">
              <a:solidFill>
                <a:srgbClr val="FF0000"/>
              </a:solidFill>
              <a:latin typeface="Arial Unicode M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1084032-BAA9-47B0-9D28-C1105F3DBFB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886871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STRINGHE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9" y="1582418"/>
            <a:ext cx="7263742" cy="18465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Esempio pratico, metodo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replace() </a:t>
            </a:r>
            <a:r>
              <a:rPr lang="it-IT" altLang="it-IT" dirty="0">
                <a:latin typeface="Arial Unicode MS"/>
              </a:rPr>
              <a:t>senza ri-assegnazione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academy = “IBM CIC Java Academy”; 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academy</a:t>
            </a:r>
            <a:r>
              <a:rPr lang="it-IT" altLang="it-IT" sz="1200" dirty="0">
                <a:latin typeface="Courier New"/>
                <a:cs typeface="Courier New"/>
              </a:rPr>
              <a:t>.replace(</a:t>
            </a: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it-IT" altLang="it-IT" sz="1200" dirty="0">
                <a:latin typeface="Courier New"/>
                <a:cs typeface="Courier New"/>
              </a:rPr>
              <a:t>CIC</a:t>
            </a: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it-IT" altLang="it-IT" sz="1200" dirty="0">
                <a:latin typeface="Courier New"/>
                <a:cs typeface="Courier New"/>
              </a:rPr>
              <a:t>,</a:t>
            </a: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it-IT" altLang="it-IT" sz="1200" dirty="0">
                <a:latin typeface="Courier New"/>
                <a:cs typeface="Courier New"/>
              </a:rPr>
              <a:t>Client Innovation Center</a:t>
            </a: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it-IT" altLang="it-IT" sz="1200" dirty="0">
                <a:latin typeface="Courier New"/>
                <a:cs typeface="Courier New"/>
              </a:rPr>
              <a:t>);</a:t>
            </a:r>
          </a:p>
          <a:p>
            <a:pPr>
              <a:lnSpc>
                <a:spcPct val="150000"/>
              </a:lnSpc>
            </a:pPr>
            <a:endParaRPr lang="it-IT" altLang="it-IT" sz="2000" dirty="0"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sz="2000" dirty="0">
                <a:latin typeface="Arial Unicode MS"/>
              </a:rPr>
              <a:t>È corretto questo utilizzo?</a:t>
            </a:r>
          </a:p>
          <a:p>
            <a:pPr>
              <a:lnSpc>
                <a:spcPct val="150000"/>
              </a:lnSpc>
            </a:pPr>
            <a:endParaRPr lang="it-IT" altLang="it-IT" sz="1850" dirty="0">
              <a:latin typeface="Courier New"/>
              <a:cs typeface="Courier New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FDD3F93-F562-4896-868F-5D1965BA18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872710-FFFF-0854-D6B8-8F5EB2F187F5}"/>
              </a:ext>
            </a:extLst>
          </p:cNvPr>
          <p:cNvSpPr/>
          <p:nvPr/>
        </p:nvSpPr>
        <p:spPr>
          <a:xfrm>
            <a:off x="8837046" y="2845380"/>
            <a:ext cx="2951629" cy="170069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HEAP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C8E44C-A307-C1E7-B1F7-84EA5845F194}"/>
              </a:ext>
            </a:extLst>
          </p:cNvPr>
          <p:cNvSpPr/>
          <p:nvPr/>
        </p:nvSpPr>
        <p:spPr>
          <a:xfrm>
            <a:off x="6282079" y="3477112"/>
            <a:ext cx="1440000" cy="30275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String academy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A97F2-3CEA-72B5-9E8B-70DB5A4C1130}"/>
              </a:ext>
            </a:extLst>
          </p:cNvPr>
          <p:cNvSpPr/>
          <p:nvPr/>
        </p:nvSpPr>
        <p:spPr>
          <a:xfrm>
            <a:off x="9066785" y="3472352"/>
            <a:ext cx="1377184" cy="3075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“ </a:t>
            </a:r>
            <a:r>
              <a:rPr lang="it-IT" altLang="it-IT" sz="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IBM CIC Java Academy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”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01411-06F6-A8FE-BD31-40C92632C0FA}"/>
              </a:ext>
            </a:extLst>
          </p:cNvPr>
          <p:cNvSpPr/>
          <p:nvPr/>
        </p:nvSpPr>
        <p:spPr>
          <a:xfrm>
            <a:off x="9066785" y="4044667"/>
            <a:ext cx="2426054" cy="3075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“ </a:t>
            </a:r>
            <a:r>
              <a:rPr lang="it-IT" altLang="it-IT" sz="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IBM Client Innovation Center Java Academy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”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63529-00DA-E18B-006F-51EAD8F41D9E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7722079" y="3626110"/>
            <a:ext cx="1344706" cy="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EE31D4-DE81-588F-87B1-5B5C29AD79AA}"/>
              </a:ext>
            </a:extLst>
          </p:cNvPr>
          <p:cNvSpPr txBox="1"/>
          <p:nvPr/>
        </p:nvSpPr>
        <p:spPr>
          <a:xfrm>
            <a:off x="228599" y="4012620"/>
            <a:ext cx="11819966" cy="17280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No!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È bene ricordare che in Java, le stringhe sono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oggetti immutabili</a:t>
            </a:r>
            <a:r>
              <a:rPr lang="it-IT" altLang="it-IT" dirty="0">
                <a:latin typeface="Arial Unicode MS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latin typeface="Arial Unicode MS"/>
              </a:rPr>
              <a:t>Un’istanza della classe String assume un valore all’atto della creazione e non può più essere cambiato.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academy = academy</a:t>
            </a:r>
            <a:r>
              <a:rPr lang="it-IT" altLang="it-IT" sz="1200" dirty="0">
                <a:latin typeface="Courier New"/>
                <a:cs typeface="Courier New"/>
              </a:rPr>
              <a:t>.replace(‘CIC’, ’Client Innovation Center’);</a:t>
            </a:r>
          </a:p>
          <a:p>
            <a:pPr>
              <a:lnSpc>
                <a:spcPct val="150000"/>
              </a:lnSpc>
            </a:pPr>
            <a:endParaRPr lang="it-IT" altLang="it-IT" sz="1850" dirty="0">
              <a:latin typeface="Courier New"/>
              <a:cs typeface="Courier New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46DA5E-7035-2E39-5759-F9F4A26A40B4}"/>
              </a:ext>
            </a:extLst>
          </p:cNvPr>
          <p:cNvSpPr/>
          <p:nvPr/>
        </p:nvSpPr>
        <p:spPr>
          <a:xfrm>
            <a:off x="6282079" y="3893289"/>
            <a:ext cx="1440000" cy="30275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String academy2 = </a:t>
            </a:r>
            <a:r>
              <a:rPr lang="en-US" sz="800" dirty="0" err="1"/>
              <a:t>academy.toUpperCase</a:t>
            </a:r>
            <a:r>
              <a:rPr lang="en-US" sz="800" dirty="0"/>
              <a:t>()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5B5028-8774-C5BB-BEB2-A59DA775FD7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7722079" y="4044667"/>
            <a:ext cx="1344706" cy="54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E7CC3E-025D-6E2E-1605-6E5738E1DE54}"/>
              </a:ext>
            </a:extLst>
          </p:cNvPr>
          <p:cNvSpPr/>
          <p:nvPr/>
        </p:nvSpPr>
        <p:spPr>
          <a:xfrm>
            <a:off x="9066785" y="4436533"/>
            <a:ext cx="1377184" cy="3075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“ </a:t>
            </a:r>
            <a:r>
              <a:rPr lang="it-IT" altLang="it-IT" sz="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IBM CIC JAVA ACADEMY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19289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STRINGHE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38095" y="1272503"/>
            <a:ext cx="11725305" cy="50659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/>
                <a:cs typeface="Courier New"/>
              </a:rPr>
              <a:t>String s = “ciao”;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latin typeface="Courier New"/>
                <a:cs typeface="Courier New"/>
              </a:rPr>
              <a:t>s = s + “ a tutti”;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All’inizio il valore della stringa sia </a:t>
            </a:r>
            <a:r>
              <a:rPr lang="it-IT" altLang="it-IT" dirty="0">
                <a:latin typeface="Courier New"/>
                <a:cs typeface="Courier New"/>
              </a:rPr>
              <a:t>“ciao”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e che poi venga cambiata in </a:t>
            </a:r>
            <a:r>
              <a:rPr lang="it-IT" altLang="it-IT" dirty="0">
                <a:latin typeface="Courier New"/>
                <a:cs typeface="Courier New"/>
              </a:rPr>
              <a:t>“ciao a tutti”.</a:t>
            </a:r>
          </a:p>
          <a:p>
            <a:pPr>
              <a:lnSpc>
                <a:spcPct val="150000"/>
              </a:lnSpc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In realtà viene creata: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una prima istanza di String con valore </a:t>
            </a:r>
            <a:r>
              <a:rPr lang="it-IT" altLang="it-IT" dirty="0">
                <a:latin typeface="Courier New"/>
                <a:cs typeface="Courier New"/>
              </a:rPr>
              <a:t>“ciao”</a:t>
            </a:r>
            <a:r>
              <a:rPr lang="it-IT" altLang="it-IT" dirty="0">
                <a:solidFill>
                  <a:schemeClr val="bg1"/>
                </a:solidFill>
                <a:latin typeface="Arial Unicode MS"/>
                <a:cs typeface="Courier New"/>
              </a:rPr>
              <a:t>;</a:t>
            </a: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una seconda istanza con valore </a:t>
            </a:r>
            <a:r>
              <a:rPr lang="it-IT" altLang="it-IT" dirty="0">
                <a:latin typeface="Courier New"/>
                <a:cs typeface="Courier New"/>
              </a:rPr>
              <a:t>“ a tutti”</a:t>
            </a:r>
            <a:r>
              <a:rPr lang="it-IT" altLang="it-IT" dirty="0">
                <a:solidFill>
                  <a:schemeClr val="bg1"/>
                </a:solidFill>
                <a:latin typeface="Arial Unicode MS"/>
                <a:cs typeface="Courier New"/>
              </a:rPr>
              <a:t>;</a:t>
            </a: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una terza istanza con valore </a:t>
            </a:r>
            <a:r>
              <a:rPr lang="it-IT" altLang="it-IT" dirty="0">
                <a:latin typeface="Courier New"/>
                <a:cs typeface="Courier New"/>
              </a:rPr>
              <a:t>“ciao a tutti”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.</a:t>
            </a:r>
          </a:p>
          <a:p>
            <a:pPr>
              <a:lnSpc>
                <a:spcPct val="150000"/>
              </a:lnSpc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L’assegnazione fa sì che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s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punti alla terza istanza. La prima e la seconda istanza non hanno più riferimenti e le loro aree di memoria sono quindi recuperate dal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garbage collector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Nessuna stringa ha cambiato il proprio valore!</a:t>
            </a:r>
          </a:p>
          <a:p>
            <a:pPr>
              <a:lnSpc>
                <a:spcPct val="150000"/>
              </a:lnSpc>
            </a:pPr>
            <a:endParaRPr lang="it-IT" altLang="it-IT" sz="2000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sz="1850" dirty="0">
              <a:latin typeface="Courier New"/>
              <a:cs typeface="Courier New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FDD3F93-F562-4896-868F-5D1965BA18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427922-ADFC-338A-B10D-322AC5C6D304}"/>
              </a:ext>
            </a:extLst>
          </p:cNvPr>
          <p:cNvSpPr/>
          <p:nvPr/>
        </p:nvSpPr>
        <p:spPr>
          <a:xfrm>
            <a:off x="9016427" y="2479358"/>
            <a:ext cx="2861895" cy="20503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7AA26-AF23-5FB1-AE3A-E2362B03E214}"/>
              </a:ext>
            </a:extLst>
          </p:cNvPr>
          <p:cNvSpPr/>
          <p:nvPr/>
        </p:nvSpPr>
        <p:spPr>
          <a:xfrm>
            <a:off x="6971297" y="3106330"/>
            <a:ext cx="1440000" cy="30275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String 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8305A3-7A1C-1BE7-AE74-A98C057F95E0}"/>
              </a:ext>
            </a:extLst>
          </p:cNvPr>
          <p:cNvSpPr/>
          <p:nvPr/>
        </p:nvSpPr>
        <p:spPr>
          <a:xfrm>
            <a:off x="9246166" y="3106330"/>
            <a:ext cx="2403724" cy="3075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“ </a:t>
            </a:r>
            <a:r>
              <a:rPr lang="it-IT" altLang="it-IT" sz="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ciao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”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936E7-472E-E119-A4E0-148D806C71BC}"/>
              </a:ext>
            </a:extLst>
          </p:cNvPr>
          <p:cNvSpPr/>
          <p:nvPr/>
        </p:nvSpPr>
        <p:spPr>
          <a:xfrm>
            <a:off x="9246166" y="3993301"/>
            <a:ext cx="2403726" cy="3075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“ciao a tutti”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1D4821-AF93-877B-B870-3CB8711142A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411297" y="3257708"/>
            <a:ext cx="834869" cy="88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D4A609-46A0-97DB-EE5F-342C7CC73CBA}"/>
              </a:ext>
            </a:extLst>
          </p:cNvPr>
          <p:cNvSpPr/>
          <p:nvPr/>
        </p:nvSpPr>
        <p:spPr>
          <a:xfrm>
            <a:off x="9246165" y="3527305"/>
            <a:ext cx="2403725" cy="3075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“ a tutti”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63B178-005B-6065-0B54-2D8DA6603037}"/>
              </a:ext>
            </a:extLst>
          </p:cNvPr>
          <p:cNvSpPr/>
          <p:nvPr/>
        </p:nvSpPr>
        <p:spPr>
          <a:xfrm>
            <a:off x="6971297" y="3626694"/>
            <a:ext cx="1440000" cy="30275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String 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545D01-4BBC-8560-B570-7FA1DEED87CD}"/>
              </a:ext>
            </a:extLst>
          </p:cNvPr>
          <p:cNvCxnSpPr>
            <a:cxnSpLocks/>
          </p:cNvCxnSpPr>
          <p:nvPr/>
        </p:nvCxnSpPr>
        <p:spPr>
          <a:xfrm>
            <a:off x="8406548" y="3783025"/>
            <a:ext cx="839616" cy="35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91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STRINGHE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FDD3F93-F562-4896-868F-5D1965BA18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87A1AA-C852-4224-04E3-5B6B6E899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55354"/>
              </p:ext>
            </p:extLst>
          </p:nvPr>
        </p:nvGraphicFramePr>
        <p:xfrm>
          <a:off x="1062318" y="2181412"/>
          <a:ext cx="10067364" cy="3189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2895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8204469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</a:tblGrid>
              <a:tr h="3118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Metodo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Descrizione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substring(start, stop)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Ritorna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la sotto-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stringa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partendo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dalla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posizione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start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alla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posizione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stop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compresi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329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trim()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Ritorna una nuova stringa con senza gli spazi iniziali e finali.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1289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replace(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latin typeface="+mn-lt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, y)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Ritorna una nuova stringa dove tutte le occorrenze di </a:t>
                      </a:r>
                      <a:r>
                        <a:rPr lang="it-IT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 sono sostituite con </a:t>
                      </a:r>
                      <a:r>
                        <a:rPr lang="it-IT" sz="1200" b="1" dirty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81181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toUpperCase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()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Ritorna una nuova stringa con tutti i caratteri in maiuscolo.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731905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toLowerCase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()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Ritorna una nuova stringa con 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tutti i caratteri in minuscolo.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50191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charAt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(index)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Ritorna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il carattere con indice ‘index’.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47188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s1.equals(s2)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Confronta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la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stringa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s1 con la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stringa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s2 e r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estituisce </a:t>
                      </a:r>
                      <a:r>
                        <a:rPr lang="it-IT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 s1 e s2 sono uguali, altrimenti </a:t>
                      </a:r>
                      <a:r>
                        <a:rPr lang="it-IT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false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l"/>
                      <a:endParaRPr lang="it-IT" sz="1200" b="1" dirty="0">
                        <a:solidFill>
                          <a:srgbClr val="7E217D"/>
                        </a:solidFill>
                        <a:effectLst/>
                        <a:latin typeface="+mn-lt"/>
                      </a:endParaRPr>
                    </a:p>
                    <a:p>
                      <a:pPr algn="l"/>
                      <a:r>
                        <a:rPr lang="it-IT" sz="1200" b="1" dirty="0">
                          <a:solidFill>
                            <a:srgbClr val="7E217D"/>
                          </a:solidFill>
                          <a:effectLst/>
                          <a:latin typeface="+mn-lt"/>
                        </a:rPr>
                        <a:t>Attenzione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all’utilizzo dell’operatore </a:t>
                      </a:r>
                      <a:r>
                        <a:rPr lang="it-IT" sz="1200" b="1" dirty="0">
                          <a:solidFill>
                            <a:srgbClr val="7E217D"/>
                          </a:solidFill>
                          <a:effectLst/>
                          <a:latin typeface="+mn-lt"/>
                        </a:rPr>
                        <a:t>==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Il metodo </a:t>
                      </a:r>
                      <a:r>
                        <a:rPr lang="it-IT" sz="1200" b="1" dirty="0">
                          <a:solidFill>
                            <a:srgbClr val="7E217D"/>
                          </a:solidFill>
                          <a:effectLst/>
                          <a:latin typeface="+mn-lt"/>
                        </a:rPr>
                        <a:t>equals() </a:t>
                      </a: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effettua un confronto sul contenuto;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L’operatore == verifica se entrambe le stringhe puntano alla stessa locazione di memoria.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054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A17681-3909-4AB0-E912-BBBC375C257C}"/>
              </a:ext>
            </a:extLst>
          </p:cNvPr>
          <p:cNvSpPr txBox="1"/>
          <p:nvPr/>
        </p:nvSpPr>
        <p:spPr>
          <a:xfrm>
            <a:off x="228600" y="1582417"/>
            <a:ext cx="10901082" cy="818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Metodi di uso comune della classe String</a:t>
            </a:r>
            <a:endParaRPr lang="it-IT" altLang="it-IT" sz="2000" dirty="0"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9033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STRINGHE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29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33347" y="1582418"/>
            <a:ext cx="11725305" cy="1147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L’oggetto String è immutabile ovvero una volta creato non può essere modificato.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Per rendere le stringhe mutabili si utilizza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StringBuilder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o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StringBuffer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che non creano nuovi oggetti inutilizzati.</a:t>
            </a:r>
          </a:p>
          <a:p>
            <a:pPr lvl="3"/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lvl="3"/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lvl="3"/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FDD3F93-F562-4896-868F-5D1965BA18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B9E43D-F2BB-9F9A-FBB2-2301CB007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10495"/>
              </p:ext>
            </p:extLst>
          </p:nvPr>
        </p:nvGraphicFramePr>
        <p:xfrm>
          <a:off x="1019779" y="2711439"/>
          <a:ext cx="10067364" cy="9356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2895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8204469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</a:tblGrid>
              <a:tr h="3118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Classe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Descrizione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StringBuilder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È thread-safe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ovvere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si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si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unsa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nell’ambito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di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processi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concorrenti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, viene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garantita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la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mutua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+mn-lt"/>
                        </a:rPr>
                        <a:t>esclusione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329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StringBuffer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solidFill>
                            <a:srgbClr val="000000"/>
                          </a:solidFill>
                          <a:latin typeface="+mn-lt"/>
                        </a:rPr>
                        <a:t>Non + thread-save, non avendo questa caratteristica, risulta essere più performate.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12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575490-49E7-72E6-2A66-36D3CF2DD34C}"/>
              </a:ext>
            </a:extLst>
          </p:cNvPr>
          <p:cNvSpPr txBox="1"/>
          <p:nvPr/>
        </p:nvSpPr>
        <p:spPr>
          <a:xfrm>
            <a:off x="228600" y="4217999"/>
            <a:ext cx="5691165" cy="16020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StringBuilder 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sb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StringBuilder();</a:t>
            </a:r>
          </a:p>
          <a:p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sb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.append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"Hello 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sb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.append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"World"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StringBuffer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sbuff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StringBuffer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sbuff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.append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"Hello 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sbuff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.append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"World"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7"/>
            <a:ext cx="11393907" cy="54668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una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collezione di dati </a:t>
            </a:r>
            <a:r>
              <a:rPr lang="it-IT" altLang="it-IT" dirty="0">
                <a:latin typeface="Arial Unicode MS"/>
              </a:rPr>
              <a:t>omogenei, dello stesso tipo, in Java gli array, hanno una lunghezza fissa.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Gli elementi sono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accessibili tramite indici </a:t>
            </a:r>
            <a:r>
              <a:rPr lang="it-IT" altLang="it-IT" dirty="0">
                <a:latin typeface="Arial Unicode MS"/>
              </a:rPr>
              <a:t>interi;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L’indice di un array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inizia sempre da zero;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Utilizzo di un array: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Dichiarazione:</a:t>
            </a:r>
            <a:r>
              <a:rPr lang="it-IT" altLang="it-IT" dirty="0">
                <a:latin typeface="Arial Unicode MS"/>
              </a:rPr>
              <a:t> posporre (o anteporre) le parentesi quadre all’identificatore. 	</a:t>
            </a:r>
          </a:p>
          <a:p>
            <a:pPr lvl="1">
              <a:lnSpc>
                <a:spcPct val="150000"/>
              </a:lnSpc>
            </a:pPr>
            <a:r>
              <a:rPr lang="it-IT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String[] programmingLanguages; oppure String programmingLanguages[];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Creazione:</a:t>
            </a:r>
            <a:r>
              <a:rPr lang="it-IT" altLang="it-IT" dirty="0">
                <a:latin typeface="Arial Unicode MS"/>
              </a:rPr>
              <a:t> è un oggetto speciale e va istanziato con la parola chiave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new</a:t>
            </a:r>
            <a:r>
              <a:rPr lang="it-IT" altLang="it-IT" dirty="0">
                <a:latin typeface="Arial Unicode MS"/>
              </a:rPr>
              <a:t>, specificando la dimensione.</a:t>
            </a:r>
          </a:p>
          <a:p>
            <a:pPr lvl="1">
              <a:lnSpc>
                <a:spcPct val="150000"/>
              </a:lnSpc>
            </a:pPr>
            <a:r>
              <a:rPr lang="it-IT" altLang="it-IT" sz="1200" dirty="0">
                <a:latin typeface="Courier New"/>
                <a:cs typeface="Courier New"/>
              </a:rPr>
              <a:t>programmingLanguages = </a:t>
            </a:r>
            <a:r>
              <a:rPr lang="it-IT" altLang="it-IT" sz="1200" b="1" dirty="0">
                <a:solidFill>
                  <a:srgbClr val="7F1962"/>
                </a:solidFill>
                <a:latin typeface="Courier New"/>
                <a:cs typeface="Courier New"/>
              </a:rPr>
              <a:t>new</a:t>
            </a:r>
            <a:r>
              <a:rPr lang="it-IT" altLang="it-IT" sz="1200" dirty="0">
                <a:latin typeface="Courier New"/>
                <a:cs typeface="Courier New"/>
              </a:rPr>
              <a:t> String[</a:t>
            </a:r>
            <a:r>
              <a:rPr lang="it-IT" altLang="it-IT" sz="1200" b="1" dirty="0">
                <a:solidFill>
                  <a:srgbClr val="7F1962"/>
                </a:solidFill>
                <a:latin typeface="Courier New"/>
                <a:cs typeface="Courier New"/>
              </a:rPr>
              <a:t>n</a:t>
            </a:r>
            <a:r>
              <a:rPr lang="it-IT" altLang="it-IT" sz="1200" dirty="0">
                <a:latin typeface="Courier New"/>
                <a:cs typeface="Courier New"/>
              </a:rPr>
              <a:t>];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Inizializzazione:</a:t>
            </a:r>
            <a:r>
              <a:rPr lang="it-IT" altLang="it-IT" dirty="0">
                <a:latin typeface="Arial Unicode MS"/>
              </a:rPr>
              <a:t> assegnare un valore agli elementi dell’array tramite l’indice. </a:t>
            </a:r>
          </a:p>
          <a:p>
            <a:pPr lvl="1">
              <a:lnSpc>
                <a:spcPct val="150000"/>
              </a:lnSpc>
            </a:pPr>
            <a:r>
              <a:rPr lang="it-IT" altLang="it-IT" sz="1200" dirty="0">
                <a:latin typeface="Courier New"/>
                <a:cs typeface="Courier New"/>
              </a:rPr>
              <a:t>programmingLanguages[</a:t>
            </a:r>
            <a:r>
              <a:rPr lang="it-IT" altLang="it-IT" sz="1200" b="1" dirty="0">
                <a:solidFill>
                  <a:srgbClr val="7F1962"/>
                </a:solidFill>
                <a:latin typeface="Courier New"/>
                <a:cs typeface="Courier New"/>
              </a:rPr>
              <a:t>0</a:t>
            </a:r>
            <a:r>
              <a:rPr lang="it-IT" altLang="it-IT" sz="1200" dirty="0">
                <a:latin typeface="Courier New"/>
                <a:cs typeface="Courier New"/>
              </a:rPr>
              <a:t>] = “Java”; 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158396F7-3593-4C28-BB7F-04771F4AE8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1593" y="2314039"/>
            <a:ext cx="3012310" cy="886361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CD34728-9EDE-4B9A-B5FE-55C22F7E2E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50077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Introduzione a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600" y="1582417"/>
            <a:ext cx="11241912" cy="473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Java è un linguaggio di programmazione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orientato agli oggetti (OOP)</a:t>
            </a:r>
            <a:r>
              <a:rPr lang="it-IT" altLang="it-IT" dirty="0"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stato creato da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Sun Microsystems nel 1995 </a:t>
            </a:r>
            <a:r>
              <a:rPr lang="it-IT" altLang="it-IT" dirty="0">
                <a:latin typeface="Arial Unicode MS"/>
              </a:rPr>
              <a:t>ed è disponibile gratuitamente;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un linguaggio di programmazione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fortemente tipizzato</a:t>
            </a:r>
            <a:r>
              <a:rPr lang="it-IT" altLang="it-IT" dirty="0">
                <a:latin typeface="Arial Unicode MS"/>
              </a:rPr>
              <a:t>, ogni variabile ha un suo tipo;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 programmi sono costituiti da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oggetti</a:t>
            </a:r>
            <a:r>
              <a:rPr lang="it-IT" altLang="it-IT" dirty="0">
                <a:latin typeface="Arial Unicode MS"/>
              </a:rPr>
              <a:t>, ognuno con il proprio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stato</a:t>
            </a:r>
            <a:r>
              <a:rPr lang="it-IT" altLang="it-IT" dirty="0">
                <a:latin typeface="Arial Unicode MS"/>
              </a:rPr>
              <a:t>, che interagiscono tra loro;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Il codice Java, previa compilazione, viene eseguito all’interno della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Java Virtual Machine (JVM)</a:t>
            </a:r>
            <a:r>
              <a:rPr lang="it-IT" altLang="it-IT" dirty="0"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indipendente dalla piattaforma</a:t>
            </a:r>
            <a:r>
              <a:rPr lang="it-IT" altLang="it-IT" dirty="0">
                <a:latin typeface="Arial Unicode MS"/>
              </a:rPr>
              <a:t>, un programma è compilato in un formato intermedio (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bytecode</a:t>
            </a:r>
            <a:r>
              <a:rPr lang="it-IT" altLang="it-IT" dirty="0">
                <a:latin typeface="Arial Unicode MS"/>
              </a:rPr>
              <a:t>) offrendo un elevato grado di portabilità;</a:t>
            </a:r>
          </a:p>
          <a:p>
            <a:pPr>
              <a:lnSpc>
                <a:spcPct val="150000"/>
              </a:lnSpc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810FCAD-4BD9-4774-AEDE-BE45E6A439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227030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3AC954-8D96-DCF1-2590-42EB073E1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"/>
          <a:stretch/>
        </p:blipFill>
        <p:spPr>
          <a:xfrm>
            <a:off x="2581837" y="3914775"/>
            <a:ext cx="2610295" cy="1885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ENUM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8"/>
            <a:ext cx="11141017" cy="13608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Rappresenta un gruppo di costanti (variabili il cui valore è immutabile).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Per la creazione si usa la parola chiave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enum</a:t>
            </a:r>
            <a:r>
              <a:rPr lang="it-IT" altLang="it-IT" dirty="0">
                <a:latin typeface="Arial Unicode MS"/>
              </a:rPr>
              <a:t> e al suo interno si definisce l’elenco di costanti in lettere maiuscole, separate da virgola;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Possono contenere un valore, che se non specificato è pari ad un intero (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ordinal</a:t>
            </a:r>
            <a:r>
              <a:rPr lang="it-IT" altLang="it-IT" dirty="0">
                <a:latin typeface="Arial Unicode MS"/>
              </a:rPr>
              <a:t>) inizializzato con la posizione della costante nell’elenco.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AF1B63C-4142-4664-88EF-0E88F72B09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3CF25B-0088-1F4C-7211-63711BC5D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0"/>
          <a:stretch/>
        </p:blipFill>
        <p:spPr>
          <a:xfrm>
            <a:off x="609600" y="3914775"/>
            <a:ext cx="1583165" cy="7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412" y="3108960"/>
            <a:ext cx="5141259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condizionali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D59578D-0D34-4146-ABE5-A24CACAA4E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71893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condizionali: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COSTRUTTO IF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8" y="1254608"/>
            <a:ext cx="11725305" cy="9736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Permette di prendere semplice </a:t>
            </a:r>
            <a:r>
              <a:rPr lang="it-IT" altLang="it-IT" b="1" dirty="0">
                <a:solidFill>
                  <a:srgbClr val="7F1962"/>
                </a:solidFill>
              </a:rPr>
              <a:t>decisioni sulla base del valore di una condizione</a:t>
            </a:r>
            <a:r>
              <a:rPr lang="it-IT" altLang="it-IT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La condizione è rappresentata da </a:t>
            </a:r>
            <a:r>
              <a:rPr lang="it-IT" altLang="it-IT" b="1" dirty="0">
                <a:solidFill>
                  <a:srgbClr val="7F1962"/>
                </a:solidFill>
              </a:rPr>
              <a:t>un’espressione booleana </a:t>
            </a:r>
            <a:r>
              <a:rPr lang="it-IT" altLang="it-IT" dirty="0">
                <a:solidFill>
                  <a:schemeClr val="bg1"/>
                </a:solidFill>
              </a:rPr>
              <a:t>che può essere vera o falsa.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69CF6E1-88C1-4551-AA2C-F3CE921B5752}"/>
              </a:ext>
            </a:extLst>
          </p:cNvPr>
          <p:cNvSpPr txBox="1"/>
          <p:nvPr/>
        </p:nvSpPr>
        <p:spPr>
          <a:xfrm>
            <a:off x="283791" y="2235185"/>
            <a:ext cx="2450443" cy="29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0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sz="1850" spc="-130" dirty="0">
                <a:cs typeface="Verdana"/>
              </a:rPr>
              <a:t>Sintassi</a:t>
            </a:r>
            <a:r>
              <a:rPr lang="en-US" sz="1850" spc="-130" dirty="0">
                <a:cs typeface="Verdana"/>
              </a:rPr>
              <a:t> if/else</a:t>
            </a:r>
            <a:r>
              <a:rPr sz="1850" spc="-130" dirty="0">
                <a:cs typeface="Verdana"/>
              </a:rPr>
              <a:t>:</a:t>
            </a:r>
            <a:endParaRPr sz="1850" dirty="0">
              <a:cs typeface="Verdana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96837E6-8222-41D4-9476-9918E2C1EE35}"/>
              </a:ext>
            </a:extLst>
          </p:cNvPr>
          <p:cNvSpPr txBox="1"/>
          <p:nvPr/>
        </p:nvSpPr>
        <p:spPr>
          <a:xfrm>
            <a:off x="283792" y="2591445"/>
            <a:ext cx="2951480" cy="87524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200" spc="-5" dirty="0">
                <a:latin typeface="Courier New"/>
                <a:cs typeface="Courier New"/>
              </a:rPr>
              <a:t>if(espressione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boolena){</a:t>
            </a:r>
            <a:endParaRPr sz="1200" dirty="0">
              <a:latin typeface="Courier New"/>
              <a:cs typeface="Courier New"/>
            </a:endParaRPr>
          </a:p>
          <a:p>
            <a:pPr marL="927735">
              <a:lnSpc>
                <a:spcPct val="100000"/>
              </a:lnSpc>
              <a:spcBef>
                <a:spcPts val="805"/>
              </a:spcBef>
            </a:pPr>
            <a:r>
              <a:rPr sz="1200" spc="-5" dirty="0">
                <a:latin typeface="Courier New"/>
                <a:cs typeface="Courier New"/>
              </a:rPr>
              <a:t>istruzione;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7A37875-1D46-4A5A-A32B-DF9DE3F519EB}"/>
              </a:ext>
            </a:extLst>
          </p:cNvPr>
          <p:cNvSpPr txBox="1"/>
          <p:nvPr/>
        </p:nvSpPr>
        <p:spPr>
          <a:xfrm>
            <a:off x="283792" y="4393167"/>
            <a:ext cx="3867150" cy="44307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23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en-US" sz="1850" spc="-155" dirty="0" err="1">
                <a:cs typeface="Verdana"/>
              </a:rPr>
              <a:t>Operatore</a:t>
            </a:r>
            <a:r>
              <a:rPr lang="en-US" sz="1850" spc="-155" dirty="0">
                <a:cs typeface="Verdana"/>
              </a:rPr>
              <a:t> </a:t>
            </a:r>
            <a:r>
              <a:rPr lang="en-US" sz="1850" spc="-155" dirty="0" err="1">
                <a:cs typeface="Verdana"/>
              </a:rPr>
              <a:t>ternario</a:t>
            </a:r>
            <a:r>
              <a:rPr sz="1850" spc="-155" dirty="0">
                <a:cs typeface="Verdana"/>
              </a:rPr>
              <a:t>:</a:t>
            </a:r>
            <a:endParaRPr sz="1850" dirty="0">
              <a:cs typeface="Verdana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C86D588-A6AC-4D0B-81BE-49DEB67BFD78}"/>
              </a:ext>
            </a:extLst>
          </p:cNvPr>
          <p:cNvSpPr txBox="1"/>
          <p:nvPr/>
        </p:nvSpPr>
        <p:spPr>
          <a:xfrm>
            <a:off x="7397037" y="2617093"/>
            <a:ext cx="3867150" cy="16991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735" marR="5080" indent="-915669">
              <a:lnSpc>
                <a:spcPct val="141800"/>
              </a:lnSpc>
              <a:spcBef>
                <a:spcPts val="95"/>
              </a:spcBef>
            </a:pPr>
            <a:r>
              <a:rPr sz="1200" dirty="0">
                <a:latin typeface="Courier New"/>
                <a:cs typeface="Courier New"/>
              </a:rPr>
              <a:t>if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(espressione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dirty="0" err="1">
                <a:latin typeface="Courier New"/>
                <a:cs typeface="Courier New"/>
              </a:rPr>
              <a:t>boolena</a:t>
            </a:r>
            <a:r>
              <a:rPr sz="1200" dirty="0">
                <a:latin typeface="Courier New"/>
                <a:cs typeface="Courier New"/>
              </a:rPr>
              <a:t>) </a:t>
            </a:r>
            <a:r>
              <a:rPr sz="1200" spc="-944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istruzione1;</a:t>
            </a:r>
            <a:endParaRPr lang="it-IT" sz="1200" spc="-5" dirty="0">
              <a:latin typeface="Courier New"/>
              <a:cs typeface="Courier New"/>
            </a:endParaRPr>
          </a:p>
          <a:p>
            <a:pPr marL="927735" marR="5080" indent="-915669">
              <a:lnSpc>
                <a:spcPct val="141800"/>
              </a:lnSpc>
              <a:spcBef>
                <a:spcPts val="95"/>
              </a:spcBef>
            </a:pPr>
            <a:r>
              <a:rPr lang="en-US" sz="1200" spc="-5" dirty="0">
                <a:latin typeface="Courier New"/>
                <a:cs typeface="Courier New"/>
              </a:rPr>
              <a:t>	istruzione2;</a:t>
            </a:r>
            <a:endParaRPr lang="en-US" sz="1200" dirty="0">
              <a:latin typeface="Courier New"/>
              <a:cs typeface="Courier New"/>
            </a:endParaRPr>
          </a:p>
          <a:p>
            <a:pPr marL="927735" marR="5080" indent="-915669">
              <a:lnSpc>
                <a:spcPct val="141800"/>
              </a:lnSpc>
              <a:spcBef>
                <a:spcPts val="95"/>
              </a:spcBef>
            </a:pP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200" dirty="0">
                <a:latin typeface="Courier New"/>
                <a:cs typeface="Courier New"/>
              </a:rPr>
              <a:t>else</a:t>
            </a:r>
            <a:r>
              <a:rPr sz="1200" spc="-60" dirty="0">
                <a:latin typeface="Courier New"/>
                <a:cs typeface="Courier New"/>
              </a:rPr>
              <a:t> </a:t>
            </a:r>
            <a:endParaRPr sz="1200" dirty="0">
              <a:latin typeface="Courier New"/>
              <a:cs typeface="Courier New"/>
            </a:endParaRPr>
          </a:p>
          <a:p>
            <a:pPr marL="927735">
              <a:lnSpc>
                <a:spcPct val="100000"/>
              </a:lnSpc>
              <a:spcBef>
                <a:spcPts val="885"/>
              </a:spcBef>
            </a:pPr>
            <a:r>
              <a:rPr sz="1200" spc="-5" dirty="0">
                <a:latin typeface="Courier New"/>
                <a:cs typeface="Courier New"/>
              </a:rPr>
              <a:t>istruzione3;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D59578D-0D34-4146-ABE5-A24CACAA4E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C16A66-4498-D79B-928B-DC88950C0B5C}"/>
              </a:ext>
            </a:extLst>
          </p:cNvPr>
          <p:cNvSpPr txBox="1"/>
          <p:nvPr/>
        </p:nvSpPr>
        <p:spPr>
          <a:xfrm>
            <a:off x="3721509" y="2585853"/>
            <a:ext cx="2951480" cy="1449756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lang="en-US" sz="1200" spc="-5" dirty="0">
                <a:latin typeface="Courier New"/>
                <a:cs typeface="Courier New"/>
              </a:rPr>
              <a:t>if(</a:t>
            </a:r>
            <a:r>
              <a:rPr lang="en-US" sz="1200" spc="-5" dirty="0" err="1">
                <a:latin typeface="Courier New"/>
                <a:cs typeface="Courier New"/>
              </a:rPr>
              <a:t>espressione</a:t>
            </a:r>
            <a:r>
              <a:rPr lang="en-US" sz="1200" spc="-60" dirty="0">
                <a:latin typeface="Courier New"/>
                <a:cs typeface="Courier New"/>
              </a:rPr>
              <a:t> </a:t>
            </a:r>
            <a:r>
              <a:rPr lang="en-US" sz="1200" spc="-5" dirty="0" err="1">
                <a:latin typeface="Courier New"/>
                <a:cs typeface="Courier New"/>
              </a:rPr>
              <a:t>boolena</a:t>
            </a:r>
            <a:r>
              <a:rPr lang="en-US" sz="1200" spc="-5" dirty="0">
                <a:latin typeface="Courier New"/>
                <a:cs typeface="Courier New"/>
              </a:rPr>
              <a:t>){</a:t>
            </a:r>
            <a:endParaRPr lang="en-US" sz="1200" dirty="0">
              <a:latin typeface="Courier New"/>
              <a:cs typeface="Courier New"/>
            </a:endParaRPr>
          </a:p>
          <a:p>
            <a:pPr marL="927735">
              <a:lnSpc>
                <a:spcPct val="100000"/>
              </a:lnSpc>
              <a:spcBef>
                <a:spcPts val="805"/>
              </a:spcBef>
            </a:pPr>
            <a:r>
              <a:rPr lang="en-US" sz="1200" spc="-5" dirty="0" err="1">
                <a:latin typeface="Courier New"/>
                <a:cs typeface="Courier New"/>
              </a:rPr>
              <a:t>istruzione</a:t>
            </a:r>
            <a:r>
              <a:rPr lang="en-US" sz="1200" spc="-5" dirty="0"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latin typeface="Courier New"/>
                <a:cs typeface="Courier New"/>
              </a:rPr>
              <a:t>} else {</a:t>
            </a: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istruzione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624D760-AA03-A5B9-37A4-A794BDABD014}"/>
              </a:ext>
            </a:extLst>
          </p:cNvPr>
          <p:cNvSpPr txBox="1"/>
          <p:nvPr/>
        </p:nvSpPr>
        <p:spPr>
          <a:xfrm>
            <a:off x="364473" y="5045618"/>
            <a:ext cx="6529385" cy="300723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200" spc="-5" dirty="0">
                <a:latin typeface="Courier New"/>
                <a:cs typeface="Courier New"/>
              </a:rPr>
              <a:t>(espressione</a:t>
            </a:r>
            <a:r>
              <a:rPr sz="1200" spc="-60" dirty="0">
                <a:latin typeface="Courier New"/>
                <a:cs typeface="Courier New"/>
              </a:rPr>
              <a:t> </a:t>
            </a:r>
            <a:r>
              <a:rPr sz="1200" spc="-5" dirty="0" err="1">
                <a:latin typeface="Courier New"/>
                <a:cs typeface="Courier New"/>
              </a:rPr>
              <a:t>boolena</a:t>
            </a:r>
            <a:r>
              <a:rPr sz="1200" spc="-5" dirty="0">
                <a:latin typeface="Courier New"/>
                <a:cs typeface="Courier New"/>
              </a:rPr>
              <a:t>)</a:t>
            </a:r>
            <a:r>
              <a:rPr lang="en-US" sz="1200" spc="-5" dirty="0">
                <a:latin typeface="Courier New"/>
                <a:cs typeface="Courier New"/>
              </a:rPr>
              <a:t> ? </a:t>
            </a:r>
            <a:r>
              <a:rPr lang="en-US" sz="1200" spc="-5" dirty="0" err="1">
                <a:latin typeface="Courier New"/>
                <a:cs typeface="Courier New"/>
              </a:rPr>
              <a:t>Istruzione_true</a:t>
            </a:r>
            <a:r>
              <a:rPr lang="en-US" sz="1200" spc="-5" dirty="0">
                <a:latin typeface="Courier New"/>
                <a:cs typeface="Courier New"/>
              </a:rPr>
              <a:t> : </a:t>
            </a:r>
            <a:r>
              <a:rPr lang="en-US" sz="1200" spc="-5" dirty="0" err="1">
                <a:latin typeface="Courier New"/>
                <a:cs typeface="Courier New"/>
              </a:rPr>
              <a:t>istruzione_false</a:t>
            </a:r>
            <a:r>
              <a:rPr lang="en-US" sz="1200" spc="-5" dirty="0">
                <a:latin typeface="Courier New"/>
                <a:cs typeface="Courier New"/>
              </a:rPr>
              <a:t>;</a:t>
            </a:r>
            <a:endParaRPr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84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condizionali: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COSTRUTTO 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7"/>
            <a:ext cx="11649722" cy="5056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Può essere un’alternativa al costrutto IF;</a:t>
            </a:r>
          </a:p>
          <a:p>
            <a:pPr marL="297815" indent="-285750">
              <a:lnSpc>
                <a:spcPct val="100000"/>
              </a:lnSpc>
              <a:spcBef>
                <a:spcPts val="7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I blocchi di codice vengono in base al valore che assume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la variabile di test</a:t>
            </a:r>
            <a:r>
              <a:rPr lang="it-IT" b="1" dirty="0">
                <a:solidFill>
                  <a:schemeClr val="bg1"/>
                </a:solidFill>
                <a:latin typeface="Arial Unicode MS"/>
              </a:rPr>
              <a:t>;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marL="297815" indent="-285750">
              <a:lnSpc>
                <a:spcPct val="100000"/>
              </a:lnSpc>
              <a:spcBef>
                <a:spcPts val="6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La variabile di test può assumere valori: </a:t>
            </a:r>
            <a:r>
              <a:rPr lang="it-IT" sz="1800" spc="-30" dirty="0">
                <a:latin typeface="Courier New"/>
                <a:cs typeface="Courier New"/>
              </a:rPr>
              <a:t>byte</a:t>
            </a:r>
            <a:r>
              <a:rPr lang="it-IT" sz="1800" spc="-30" dirty="0">
                <a:latin typeface="Verdana"/>
                <a:cs typeface="Verdana"/>
              </a:rPr>
              <a:t>,</a:t>
            </a:r>
            <a:r>
              <a:rPr lang="it-IT" sz="1800" spc="-425" dirty="0">
                <a:latin typeface="Verdana"/>
                <a:cs typeface="Verdana"/>
              </a:rPr>
              <a:t> </a:t>
            </a:r>
            <a:r>
              <a:rPr lang="it-IT" sz="1800" spc="-25" dirty="0">
                <a:latin typeface="Courier New"/>
                <a:cs typeface="Courier New"/>
              </a:rPr>
              <a:t>short</a:t>
            </a:r>
            <a:r>
              <a:rPr lang="it-IT" sz="1800" spc="-25" dirty="0">
                <a:latin typeface="Verdana"/>
                <a:cs typeface="Verdana"/>
              </a:rPr>
              <a:t>,</a:t>
            </a:r>
            <a:r>
              <a:rPr lang="it-IT" sz="1800" spc="-430" dirty="0">
                <a:latin typeface="Verdana"/>
                <a:cs typeface="Verdana"/>
              </a:rPr>
              <a:t> </a:t>
            </a:r>
            <a:r>
              <a:rPr lang="it-IT" sz="1800" spc="-30" dirty="0">
                <a:latin typeface="Courier New"/>
                <a:cs typeface="Courier New"/>
              </a:rPr>
              <a:t>char</a:t>
            </a:r>
            <a:r>
              <a:rPr lang="it-IT" sz="1800" spc="-30" dirty="0">
                <a:latin typeface="Verdana"/>
                <a:cs typeface="Verdana"/>
              </a:rPr>
              <a:t>,</a:t>
            </a:r>
            <a:r>
              <a:rPr lang="it-IT" sz="1800" spc="-434" dirty="0">
                <a:latin typeface="Verdana"/>
                <a:cs typeface="Verdana"/>
              </a:rPr>
              <a:t> </a:t>
            </a:r>
            <a:r>
              <a:rPr lang="it-IT" sz="1800" spc="-40" dirty="0">
                <a:latin typeface="Courier New"/>
                <a:cs typeface="Courier New"/>
              </a:rPr>
              <a:t>int</a:t>
            </a:r>
            <a:r>
              <a:rPr lang="it-IT" spc="-40" dirty="0">
                <a:latin typeface="Verdana"/>
                <a:cs typeface="Courier New"/>
              </a:rPr>
              <a:t>;</a:t>
            </a:r>
            <a:endParaRPr lang="it-IT" sz="1800" dirty="0">
              <a:latin typeface="Verdana"/>
              <a:cs typeface="Verdana"/>
            </a:endParaRPr>
          </a:p>
          <a:p>
            <a:pPr marL="297815" indent="-285750">
              <a:lnSpc>
                <a:spcPct val="100000"/>
              </a:lnSpc>
              <a:spcBef>
                <a:spcPts val="82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Dalle versione 7 di Java è possibile usare una stringa come variabile di test;</a:t>
            </a:r>
          </a:p>
          <a:p>
            <a:pPr marL="297815" indent="-285750">
              <a:lnSpc>
                <a:spcPts val="2110"/>
              </a:lnSpc>
              <a:spcBef>
                <a:spcPts val="6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Parola chiave</a:t>
            </a:r>
            <a:r>
              <a:rPr lang="it-IT" sz="1800" spc="-365" dirty="0">
                <a:latin typeface="Verdana"/>
                <a:cs typeface="Verdana"/>
              </a:rPr>
              <a:t> </a:t>
            </a:r>
            <a:r>
              <a:rPr lang="it-IT" sz="1800" b="1" spc="-20" dirty="0">
                <a:solidFill>
                  <a:srgbClr val="7F1962"/>
                </a:solidFill>
                <a:latin typeface="Courier New"/>
                <a:cs typeface="Courier New"/>
              </a:rPr>
              <a:t>break</a:t>
            </a:r>
            <a:r>
              <a:rPr lang="it-IT" sz="1800" spc="-20" dirty="0">
                <a:latin typeface="Trebuchet MS"/>
                <a:cs typeface="Trebuchet MS"/>
              </a:rPr>
              <a:t>:</a:t>
            </a:r>
            <a:r>
              <a:rPr lang="it-IT" sz="1800" spc="-290" dirty="0">
                <a:latin typeface="Trebuchet MS"/>
                <a:cs typeface="Trebuchet MS"/>
              </a:rPr>
              <a:t> 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provoca l’immediata uscita dal costrutto:</a:t>
            </a:r>
          </a:p>
          <a:p>
            <a:pPr marL="755015" lvl="1" indent="-285750">
              <a:lnSpc>
                <a:spcPts val="2110"/>
              </a:lnSpc>
              <a:spcBef>
                <a:spcPts val="665"/>
              </a:spcBef>
              <a:buFont typeface="Wingdings" panose="05000000000000000000" pitchFamily="2" charset="2"/>
              <a:buChar char="§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Se non è presente verranno eseguite tutte le istruzioni appartenenti ai case;</a:t>
            </a:r>
          </a:p>
          <a:p>
            <a:pPr marL="297815" indent="-285750">
              <a:lnSpc>
                <a:spcPts val="2110"/>
              </a:lnSpc>
              <a:spcBef>
                <a:spcPts val="6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Parola chiave </a:t>
            </a:r>
            <a:r>
              <a:rPr lang="it-IT" sz="1800" b="1" spc="-20" dirty="0">
                <a:solidFill>
                  <a:srgbClr val="7F1962"/>
                </a:solidFill>
                <a:latin typeface="Courier New"/>
                <a:cs typeface="Courier New"/>
              </a:rPr>
              <a:t>default</a:t>
            </a:r>
            <a:r>
              <a:rPr lang="it-IT" sz="1800" spc="-20" dirty="0">
                <a:latin typeface="Trebuchet MS"/>
                <a:cs typeface="Trebuchet MS"/>
              </a:rPr>
              <a:t>:</a:t>
            </a:r>
            <a:r>
              <a:rPr lang="it-IT" sz="1800" spc="-290" dirty="0">
                <a:latin typeface="Trebuchet MS"/>
                <a:cs typeface="Trebuchet MS"/>
              </a:rPr>
              <a:t> 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è opzionale e serve a determinare una porzione di codice che sarà comunque eseguita quando non viene verificata nessuna clausola </a:t>
            </a:r>
            <a:r>
              <a:rPr lang="it-IT" spc="-20" dirty="0">
                <a:latin typeface="Courier New"/>
                <a:cs typeface="Courier New"/>
              </a:rPr>
              <a:t>case</a:t>
            </a:r>
            <a:r>
              <a:rPr lang="it-IT" sz="1800" spc="5" dirty="0">
                <a:latin typeface="Trebuchet MS"/>
                <a:cs typeface="Trebuchet MS"/>
              </a:rPr>
              <a:t>.</a:t>
            </a:r>
            <a:endParaRPr lang="it-IT" sz="1800" spc="-105" dirty="0">
              <a:latin typeface="Verdana"/>
              <a:cs typeface="Verdana"/>
            </a:endParaRPr>
          </a:p>
          <a:p>
            <a:pPr marL="297180">
              <a:lnSpc>
                <a:spcPts val="2110"/>
              </a:lnSpc>
            </a:pPr>
            <a:endParaRPr lang="it-IT" sz="1800" spc="-105" dirty="0">
              <a:latin typeface="Verdana"/>
              <a:cs typeface="Verdana"/>
            </a:endParaRPr>
          </a:p>
          <a:p>
            <a:pPr marL="297180">
              <a:lnSpc>
                <a:spcPts val="2110"/>
              </a:lnSpc>
            </a:pPr>
            <a:endParaRPr lang="it-IT" spc="-105" dirty="0">
              <a:latin typeface="Verdana"/>
              <a:cs typeface="Verdana"/>
            </a:endParaRPr>
          </a:p>
          <a:p>
            <a:pPr marL="297180">
              <a:lnSpc>
                <a:spcPts val="2110"/>
              </a:lnSpc>
            </a:pPr>
            <a:endParaRPr lang="it-IT" sz="1800" dirty="0">
              <a:latin typeface="Verdana"/>
              <a:cs typeface="Verdan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F0B511DE-6457-4460-96EB-F918073762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4659" y="1309692"/>
            <a:ext cx="2393663" cy="2500726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E7B143-D9BA-475C-B552-D6FAAFBEAB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346201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108960"/>
            <a:ext cx="411480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iterativi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7A89091-A5B9-47E1-AFBE-897E50E89E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01660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iterativi: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COSTRUTTO WHILE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7" y="1801709"/>
            <a:ext cx="11241913" cy="14530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Permette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iterare un’istruzione o un blocco di istruzioni per un numero di volte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, sulla base del valore di una condizione booleana, potrebbe non essere mai eseguito;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Sintassi: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225B-063E-4276-88C2-3956E21D57B0}"/>
              </a:ext>
            </a:extLst>
          </p:cNvPr>
          <p:cNvSpPr txBox="1"/>
          <p:nvPr/>
        </p:nvSpPr>
        <p:spPr>
          <a:xfrm>
            <a:off x="228597" y="3429000"/>
            <a:ext cx="3769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[inizializzazione];  </a:t>
            </a:r>
          </a:p>
          <a:p>
            <a:r>
              <a:rPr lang="it-IT" sz="1200" dirty="0">
                <a:latin typeface="Courier New"/>
                <a:cs typeface="Courier New"/>
              </a:rPr>
              <a:t>while(espressione boolena){</a:t>
            </a:r>
          </a:p>
          <a:p>
            <a:r>
              <a:rPr lang="it-IT" sz="1200" dirty="0">
                <a:latin typeface="Courier New"/>
                <a:cs typeface="Courier New"/>
              </a:rPr>
              <a:t>	istruzioni;</a:t>
            </a:r>
          </a:p>
          <a:p>
            <a:r>
              <a:rPr lang="it-IT" sz="1200" dirty="0">
                <a:latin typeface="Courier New"/>
                <a:cs typeface="Courier New"/>
              </a:rPr>
              <a:t>	[aggiornamento iterazione;]</a:t>
            </a:r>
          </a:p>
          <a:p>
            <a:r>
              <a:rPr lang="it-IT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7A89091-A5B9-47E1-AFBE-897E50E89E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805426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iterativi: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COSTRUTTO DO-WHILE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8" y="1681180"/>
            <a:ext cx="11241913" cy="14530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Simile al while, solo che la condizione viene verificata alla fine del ciclo.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Il blocco di istruzioni viene eseguito almeno una volta.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Sintassi: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225B-063E-4276-88C2-3956E21D57B0}"/>
              </a:ext>
            </a:extLst>
          </p:cNvPr>
          <p:cNvSpPr txBox="1"/>
          <p:nvPr/>
        </p:nvSpPr>
        <p:spPr>
          <a:xfrm>
            <a:off x="228598" y="3429000"/>
            <a:ext cx="6094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[inizializzazione;]  </a:t>
            </a:r>
          </a:p>
          <a:p>
            <a:r>
              <a:rPr lang="it-IT" sz="1200" dirty="0">
                <a:latin typeface="Courier New"/>
                <a:cs typeface="Courier New"/>
              </a:rPr>
              <a:t>do{</a:t>
            </a:r>
          </a:p>
          <a:p>
            <a:r>
              <a:rPr lang="it-IT" sz="1200" dirty="0">
                <a:latin typeface="Courier New"/>
                <a:cs typeface="Courier New"/>
              </a:rPr>
              <a:t>	istruizioni;</a:t>
            </a:r>
          </a:p>
          <a:p>
            <a:r>
              <a:rPr lang="it-IT" sz="1200" dirty="0">
                <a:latin typeface="Courier New"/>
                <a:cs typeface="Courier New"/>
              </a:rPr>
              <a:t>	[aggiornamento iterazione;]</a:t>
            </a:r>
          </a:p>
          <a:p>
            <a:r>
              <a:rPr lang="it-IT" sz="1200" dirty="0">
                <a:latin typeface="Courier New"/>
                <a:cs typeface="Courier New"/>
              </a:rPr>
              <a:t>} while(espressione boolena);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EBCDF1A-833B-4FAD-8340-49C496F902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724826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Costrutti iterativi 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COSTRUTTO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7" y="1469069"/>
            <a:ext cx="11241913" cy="896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Viene utilizzato per iterare array e liste, ed eseguire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un numero fissato di istruzioni;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Sintassi: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225B-063E-4276-88C2-3956E21D57B0}"/>
              </a:ext>
            </a:extLst>
          </p:cNvPr>
          <p:cNvSpPr txBox="1"/>
          <p:nvPr/>
        </p:nvSpPr>
        <p:spPr>
          <a:xfrm>
            <a:off x="228597" y="2688968"/>
            <a:ext cx="853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for(inizializzazione; espressione boolena; aggiornamento){  	</a:t>
            </a:r>
          </a:p>
          <a:p>
            <a:r>
              <a:rPr lang="it-IT" sz="1200" dirty="0">
                <a:latin typeface="Courier New"/>
                <a:cs typeface="Courier New"/>
              </a:rPr>
              <a:t>	istruzioni;</a:t>
            </a:r>
          </a:p>
          <a:p>
            <a:r>
              <a:rPr lang="it-IT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D2712-DC02-434E-8D20-631B7DB86A96}"/>
              </a:ext>
            </a:extLst>
          </p:cNvPr>
          <p:cNvSpPr txBox="1"/>
          <p:nvPr/>
        </p:nvSpPr>
        <p:spPr>
          <a:xfrm>
            <a:off x="228597" y="3658951"/>
            <a:ext cx="11241913" cy="14530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Dalla versione Java 1.5 è stata introdotta una versione migliorata definita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foreach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Utilizzato per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iterare su tutti gli elementi di una collezione di dati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(iterator);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Sintassi: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15F56-7626-45E2-9554-1C9823A07585}"/>
              </a:ext>
            </a:extLst>
          </p:cNvPr>
          <p:cNvSpPr txBox="1"/>
          <p:nvPr/>
        </p:nvSpPr>
        <p:spPr>
          <a:xfrm>
            <a:off x="228597" y="5171540"/>
            <a:ext cx="853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for(variabile_temporanea : oggetto iterabile){</a:t>
            </a:r>
          </a:p>
          <a:p>
            <a:r>
              <a:rPr lang="it-IT" sz="1200" dirty="0">
                <a:latin typeface="Courier New"/>
                <a:cs typeface="Courier New"/>
              </a:rPr>
              <a:t>	istruzioni;</a:t>
            </a:r>
          </a:p>
          <a:p>
            <a:r>
              <a:rPr lang="it-IT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EA435E2-DEA4-44F7-8399-1312EB3AFF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778777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01" y="3108960"/>
            <a:ext cx="5867400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Gestione delle eccezioni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39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2A513B4-3A55-4A78-A993-948BB71968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75707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Gestione delle eccezioni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193428" y="1358413"/>
            <a:ext cx="11684893" cy="17698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In Java le eccezioni sono strutturate in modo gerarchico;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Troviamo due categorie di eccezioni: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Checked Exception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 errori che possono verificasi a compile-time, sono segnalati dall’IDE;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Unchecked Exception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 errori che possono verificarsi a run-time, non sono segnalati dall’IDE.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2A513B4-3A55-4A78-A993-948BB71968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1026" name="Picture 2" descr="JavaMadeSoEasy.com (JMSE): Exception handling, exception hierarchy in java">
            <a:extLst>
              <a:ext uri="{FF2B5EF4-FFF2-40B4-BE49-F238E27FC236}">
                <a16:creationId xmlns:a16="http://schemas.microsoft.com/office/drawing/2014/main" id="{FDE9B773-63A9-CF55-3D76-8D282A1E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04288"/>
            <a:ext cx="7333301" cy="25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7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Fase di compilazione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471AF2E-033A-CD40-667C-08688C421B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F6E9-9396-8DAC-C5B7-E95153586CA0}"/>
              </a:ext>
            </a:extLst>
          </p:cNvPr>
          <p:cNvSpPr/>
          <p:nvPr/>
        </p:nvSpPr>
        <p:spPr>
          <a:xfrm>
            <a:off x="496877" y="27090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Codice Sorgente</a:t>
            </a:r>
          </a:p>
          <a:p>
            <a:pPr algn="ctr"/>
            <a:r>
              <a:rPr lang="en-US" sz="1600" dirty="0"/>
              <a:t>(.java)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B0EE8-7360-4A4E-5CC3-3D1EF497F5AB}"/>
              </a:ext>
            </a:extLst>
          </p:cNvPr>
          <p:cNvSpPr/>
          <p:nvPr/>
        </p:nvSpPr>
        <p:spPr>
          <a:xfrm>
            <a:off x="2434945" y="27090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Compilatore 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0AAF1D-78D0-AF20-7D29-30AEEC5CB044}"/>
              </a:ext>
            </a:extLst>
          </p:cNvPr>
          <p:cNvSpPr/>
          <p:nvPr/>
        </p:nvSpPr>
        <p:spPr>
          <a:xfrm>
            <a:off x="4373013" y="27090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Bytecode</a:t>
            </a:r>
          </a:p>
          <a:p>
            <a:pPr algn="ctr"/>
            <a:r>
              <a:rPr lang="en-US" sz="1600" dirty="0"/>
              <a:t>(.class)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C5F92-BF9A-C9AD-FB99-5A7ED4A080FC}"/>
              </a:ext>
            </a:extLst>
          </p:cNvPr>
          <p:cNvSpPr/>
          <p:nvPr/>
        </p:nvSpPr>
        <p:spPr>
          <a:xfrm>
            <a:off x="6311081" y="27090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JVM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CDFF0-6190-6294-BFBD-C54F36091081}"/>
              </a:ext>
            </a:extLst>
          </p:cNvPr>
          <p:cNvSpPr/>
          <p:nvPr/>
        </p:nvSpPr>
        <p:spPr>
          <a:xfrm>
            <a:off x="8249149" y="27090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Codice Macchina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2097C8-8148-6061-BED1-237CA7BFC160}"/>
              </a:ext>
            </a:extLst>
          </p:cNvPr>
          <p:cNvSpPr/>
          <p:nvPr/>
        </p:nvSpPr>
        <p:spPr>
          <a:xfrm>
            <a:off x="10187217" y="27090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Sistema Operativo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E1D5EF-280F-3455-1B76-BFD6A65403E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936877" y="3429000"/>
            <a:ext cx="498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9C6839-916C-733B-B8A2-3F9931A49FF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74945" y="3429000"/>
            <a:ext cx="498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58A686-5123-730A-DE9D-EEBCBA28777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13013" y="3429000"/>
            <a:ext cx="498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FA0255-33E2-F595-2794-0C83BA9D415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51081" y="3429000"/>
            <a:ext cx="498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593E47-56B6-F87E-F015-6EE81A71C51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689149" y="3429000"/>
            <a:ext cx="498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118F403-21F3-648E-1057-91C69DA3F195}"/>
              </a:ext>
            </a:extLst>
          </p:cNvPr>
          <p:cNvSpPr txBox="1"/>
          <p:nvPr/>
        </p:nvSpPr>
        <p:spPr>
          <a:xfrm>
            <a:off x="228600" y="1582417"/>
            <a:ext cx="11241912" cy="5601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Java è un linguaggio di programmazione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compilato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.</a:t>
            </a:r>
            <a:endParaRPr lang="it-IT" altLang="it-IT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44617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Gestione delle eccezioni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193428" y="1358413"/>
            <a:ext cx="11684893" cy="17698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In Java le eccezzioni vengono gestite grazia a speciali blocchi di gestione, definiti da tre istruzioni: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L’istruzione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try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consente di definire un blocco di codice;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L’istruzione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catch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consente di catturare eventuali eccezioni;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L’istruzione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finally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viene eseguito indipendentemente del try/catch, è sempre eseguito per ultimo.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A49C-3AEB-46DE-B4E5-88D0E5FE6DB8}"/>
              </a:ext>
            </a:extLst>
          </p:cNvPr>
          <p:cNvSpPr txBox="1"/>
          <p:nvPr/>
        </p:nvSpPr>
        <p:spPr>
          <a:xfrm>
            <a:off x="307039" y="3560595"/>
            <a:ext cx="4166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sz="12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Blocco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try..."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1, 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 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(Exception </a:t>
            </a:r>
            <a:r>
              <a:rPr lang="en-US" sz="12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sz="12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Blocco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catch..."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finally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sz="12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Blocco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finally..."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2A513B4-3A55-4A78-A993-948BB71968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495832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LIBRERIA STANDARD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8" y="1394204"/>
            <a:ext cx="11241913" cy="4832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Java possiede un’enorme libreria di componenti standard, chiamate classi, organizzate in package;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java.io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 che contiene le classi per realizzare l’input e l’output in Java;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java.util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 contiene classi di utilità (es. java.util.Date);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java.lang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: contiene le classi core del linguaggio (es. System e String);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Viene importato automaticamente dal compilatore;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Per usare una classe di una libreria, è necessario importarla usando la parola chiave </a:t>
            </a:r>
            <a:r>
              <a:rPr lang="it-IT" altLang="it-IT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it-IT" altLang="it-IT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>
              <a:lnSpc>
                <a:spcPct val="150000"/>
              </a:lnSpc>
            </a:pPr>
            <a:r>
              <a:rPr lang="it-IT" alt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java.util.Date;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Per importare tutte le classi del package, si usa la notazione:</a:t>
            </a:r>
          </a:p>
          <a:p>
            <a:pPr>
              <a:lnSpc>
                <a:spcPct val="150000"/>
              </a:lnSpc>
            </a:pPr>
            <a:r>
              <a:rPr lang="it-IT" alt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java.util.*;</a:t>
            </a:r>
          </a:p>
          <a:p>
            <a:pPr>
              <a:lnSpc>
                <a:spcPct val="150000"/>
              </a:lnSpc>
            </a:pPr>
            <a:endParaRPr lang="it-IT" altLang="it-IT" sz="1200" b="1" dirty="0">
              <a:solidFill>
                <a:srgbClr val="7F196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it-IT" altLang="it-IT" sz="1400" dirty="0">
                <a:solidFill>
                  <a:srgbClr val="00B0F0"/>
                </a:solidFill>
                <a:latin typeface="Courier New"/>
                <a:cs typeface="Courier New"/>
                <a:hlinkClick r:id="rId2"/>
              </a:rPr>
              <a:t>https://docs.oracle.com/javase/10/core/java-core-libraries1.htm</a:t>
            </a:r>
            <a:endParaRPr lang="it-IT" altLang="it-IT" sz="1400" dirty="0">
              <a:solidFill>
                <a:srgbClr val="00B0F0"/>
              </a:solidFill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it-IT" altLang="it-IT" sz="1400" dirty="0">
                <a:solidFill>
                  <a:srgbClr val="00B0F0"/>
                </a:solidFill>
                <a:latin typeface="Courier New"/>
                <a:cs typeface="Courier New"/>
              </a:rPr>
              <a:t>https://docs.oracle.com/javase/8/docs/api/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2188548-8793-4D71-A785-BA8BEF55CE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429327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AF05-2E56-41E2-B7CC-F54AB19A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981055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CLASSI E OGGETTI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D0A7A-3CE1-4EC7-9549-705217327B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32CB1-3420-478D-B296-DF9652464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1582417"/>
            <a:ext cx="11631707" cy="4225882"/>
          </a:xfrm>
        </p:spPr>
        <p:txBody>
          <a:bodyPr/>
          <a:lstStyle/>
          <a:p>
            <a:r>
              <a:rPr lang="it-IT" b="1" dirty="0">
                <a:solidFill>
                  <a:srgbClr val="7F1962"/>
                </a:solidFill>
                <a:latin typeface="Arial Unicode MS"/>
              </a:rPr>
              <a:t>Object Oriented Programming 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(OOP) è paradigma di programmazione in cui i programmi sono organizzati attraverso un insieme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oggetti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, ognuno dei quali è un’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istanza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di una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classe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. </a:t>
            </a:r>
          </a:p>
          <a:p>
            <a:r>
              <a:rPr lang="it-IT" dirty="0">
                <a:solidFill>
                  <a:schemeClr val="bg1"/>
                </a:solidFill>
                <a:latin typeface="Arial Unicode MS"/>
              </a:rPr>
              <a:t>Le classi sono parte di una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gerarchia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di entità collegatre tra loro mediante una relazione di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ereditarietà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.</a:t>
            </a:r>
          </a:p>
          <a:p>
            <a:endParaRPr lang="it-IT" dirty="0">
              <a:solidFill>
                <a:schemeClr val="bg1"/>
              </a:solidFill>
              <a:latin typeface="Arial Unicode MS"/>
            </a:endParaRPr>
          </a:p>
          <a:p>
            <a:r>
              <a:rPr lang="it-IT" dirty="0">
                <a:solidFill>
                  <a:schemeClr val="bg1"/>
                </a:solidFill>
                <a:latin typeface="Arial Unicode MS"/>
              </a:rPr>
              <a:t>Troviamo tre concetti fondamentali: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OOP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utilizza un insieme di oggetti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Ogni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 oggetto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è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istanza 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di una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classe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Ogni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classe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è legata alle altre attraverso una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relazione detta di ereditarietà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.</a:t>
            </a:r>
          </a:p>
          <a:p>
            <a:endParaRPr lang="it-IT" dirty="0">
              <a:solidFill>
                <a:schemeClr val="bg1"/>
              </a:solidFill>
              <a:latin typeface="Arial Unicode MS"/>
            </a:endParaRPr>
          </a:p>
          <a:p>
            <a:r>
              <a:rPr lang="it-IT" dirty="0">
                <a:solidFill>
                  <a:schemeClr val="bg1"/>
                </a:solidFill>
                <a:latin typeface="Arial Unicode MS"/>
              </a:rPr>
              <a:t>Se in un programma manca anche solo una di queste caratteristiche, </a:t>
            </a:r>
            <a:r>
              <a:rPr lang="it-IT" u="sng" dirty="0">
                <a:solidFill>
                  <a:schemeClr val="bg1"/>
                </a:solidFill>
                <a:latin typeface="Arial Unicode MS"/>
              </a:rPr>
              <a:t>non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lo si può definire object-oriented.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34316-3E4F-47CF-A921-F25B743EA8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513501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CLASSI E OGGETTI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8" y="1254608"/>
            <a:ext cx="11347884" cy="16663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Una classe Java è la definizione di un tipo di oggetto;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Una classe specifica il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tipo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che assumerà l’oggetto della classe;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In una classe si definiscono: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le variabili (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variabili</a:t>
            </a:r>
            <a:r>
              <a:rPr lang="it-IT" b="1" dirty="0">
                <a:solidFill>
                  <a:srgbClr val="7E217D"/>
                </a:solidFill>
                <a:latin typeface="Arial Unicode MS"/>
              </a:rPr>
              <a:t>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d’istanza</a:t>
            </a:r>
            <a:r>
              <a:rPr lang="it-IT" altLang="it-IT" dirty="0">
                <a:latin typeface="Arial Unicode MS"/>
              </a:rPr>
              <a:t>) o attributi di una classe;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metodi </a:t>
            </a:r>
            <a:r>
              <a:rPr lang="it-IT" altLang="it-IT" dirty="0">
                <a:latin typeface="Arial Unicode MS"/>
              </a:rPr>
              <a:t>utilizzati per manipolare lo stato dell’oggetto.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DCDB59D1-BC90-44F6-9393-2DA06EF041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085FFC2-3048-4497-8E47-BD17F59AE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8" y="3639671"/>
            <a:ext cx="5348658" cy="2363265"/>
          </a:xfrm>
        </p:spPr>
        <p:txBody>
          <a:bodyPr/>
          <a:lstStyle/>
          <a:p>
            <a:r>
              <a:rPr lang="en-US" sz="1200" dirty="0">
                <a:solidFill>
                  <a:srgbClr val="8000FF"/>
                </a:solidFill>
                <a:latin typeface="Courier New" panose="02070309020205020404" pitchFamily="49" charset="0"/>
              </a:rPr>
              <a:t>public class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8000FF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nome;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8000FF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cognome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8000FF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Integer eta;</a:t>
            </a:r>
          </a:p>
          <a:p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8000FF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getNome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return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this.nome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6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D150-0EFD-46DC-B6A4-77B10B8E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11398251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ISTANZA DI UNA CLASSE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C53DD-B6E1-41AD-83ED-65FFEF749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8DF6-5D3D-48D7-9214-03EF412AEB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09B5F-D2DA-4BB3-AD32-B91F6BAF126E}"/>
              </a:ext>
            </a:extLst>
          </p:cNvPr>
          <p:cNvSpPr txBox="1"/>
          <p:nvPr/>
        </p:nvSpPr>
        <p:spPr>
          <a:xfrm>
            <a:off x="228599" y="1582417"/>
            <a:ext cx="11640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Per istanziare una classe Java si utilizza la parola chiave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new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it-IT" alt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 p = </a:t>
            </a:r>
            <a:r>
              <a:rPr lang="it-IT" altLang="it-IT" sz="1200" dirty="0">
                <a:solidFill>
                  <a:srgbClr val="7E21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it-IT" alt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Persona(); //</a:t>
            </a:r>
            <a:r>
              <a:rPr lang="it-IT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 un oggetto p istanza della classe Persona;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Vengono predisposte tutte le variabili di istanza all’interno dell’oggetto creato;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Viene restituito un riferimento all’indirizzo di memoria dell’oggetto creato;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L’istruzione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=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assegna il riferimento dell’oggetto alla variabile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p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(un puntatore).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5493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VARIABILI DI UNA CLASSE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B5B81C6-EF91-D845-A61D-CDD49599D1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599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364323" y="1282381"/>
            <a:ext cx="11347884" cy="2574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965" indent="-342900">
              <a:lnSpc>
                <a:spcPct val="100000"/>
              </a:lnSpc>
              <a:spcBef>
                <a:spcPts val="6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</a:rPr>
              <a:t>In una classe Java le variabili sono costituite da:</a:t>
            </a:r>
          </a:p>
          <a:p>
            <a:pPr marL="622935" lvl="1" indent="-285750">
              <a:lnSpc>
                <a:spcPct val="100000"/>
              </a:lnSpc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531495" algn="l"/>
              </a:tabLst>
            </a:pPr>
            <a:r>
              <a:rPr lang="it-IT" b="1" dirty="0">
                <a:solidFill>
                  <a:srgbClr val="7F1962"/>
                </a:solidFill>
              </a:rPr>
              <a:t>Modificatori d’accesso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sz="1200" dirty="0">
                <a:solidFill>
                  <a:schemeClr val="bg1"/>
                </a:solidFill>
                <a:cs typeface="Courier New" panose="02070309020205020404" pitchFamily="49" charset="0"/>
              </a:rPr>
              <a:t>private, protected, public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pPr marL="622935" lvl="1" indent="-285750">
              <a:lnSpc>
                <a:spcPct val="100000"/>
              </a:lnSpc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531495" algn="l"/>
              </a:tabLst>
            </a:pPr>
            <a:r>
              <a:rPr lang="it-IT" b="1" dirty="0">
                <a:solidFill>
                  <a:srgbClr val="7F1962"/>
                </a:solidFill>
              </a:rPr>
              <a:t>Tipo di dato</a:t>
            </a:r>
            <a:r>
              <a:rPr lang="it-IT" dirty="0">
                <a:solidFill>
                  <a:schemeClr val="bg1"/>
                </a:solidFill>
              </a:rPr>
              <a:t>: String, Integer, int, ecc..;</a:t>
            </a:r>
          </a:p>
          <a:p>
            <a:pPr marL="622935" lvl="1" indent="-285750">
              <a:lnSpc>
                <a:spcPct val="100000"/>
              </a:lnSpc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531495" algn="l"/>
              </a:tabLst>
            </a:pPr>
            <a:r>
              <a:rPr lang="it-IT" dirty="0">
                <a:solidFill>
                  <a:schemeClr val="bg1"/>
                </a:solidFill>
              </a:rPr>
              <a:t>Nome della variabile: nome con cui utilizzare la variabile;</a:t>
            </a:r>
          </a:p>
          <a:p>
            <a:pPr marL="622935" lvl="1" indent="-285750">
              <a:lnSpc>
                <a:spcPct val="100000"/>
              </a:lnSpc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531495" algn="l"/>
              </a:tabLst>
            </a:pPr>
            <a:r>
              <a:rPr lang="it-IT" dirty="0">
                <a:solidFill>
                  <a:schemeClr val="bg1"/>
                </a:solidFill>
              </a:rPr>
              <a:t>Inizializzazione: valore con il quale inizializzare la variaible;</a:t>
            </a:r>
          </a:p>
          <a:p>
            <a:pPr marL="1080135" lvl="2" indent="-285750"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531495" algn="l"/>
              </a:tabLst>
            </a:pPr>
            <a:r>
              <a:rPr lang="it-IT" dirty="0">
                <a:solidFill>
                  <a:schemeClr val="bg1"/>
                </a:solidFill>
              </a:rPr>
              <a:t>L’inizializzazione per i tipi primitivi (int, double, boolean, char, short...) è obbligatoria</a:t>
            </a:r>
          </a:p>
          <a:p>
            <a:pPr marL="1080135" lvl="2" indent="-285750"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531495" algn="l"/>
              </a:tabLst>
            </a:pPr>
            <a:r>
              <a:rPr lang="it-IT" dirty="0">
                <a:solidFill>
                  <a:schemeClr val="bg1"/>
                </a:solidFill>
              </a:rPr>
              <a:t>L’inizializzazione per i tipo wrapper o custom è facoltativa.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F26A1-4F13-41F6-9C7F-04BA9B8C7687}"/>
              </a:ext>
            </a:extLst>
          </p:cNvPr>
          <p:cNvSpPr txBox="1"/>
          <p:nvPr/>
        </p:nvSpPr>
        <p:spPr>
          <a:xfrm>
            <a:off x="3162299" y="4659284"/>
            <a:ext cx="525873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public String academy = “IBM CIC Java Academy”;  </a:t>
            </a:r>
            <a:endParaRPr lang="it-IT" sz="1200" dirty="0">
              <a:latin typeface="Courier New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C04B4-4946-4FBA-ABFF-B3C9373525AC}"/>
              </a:ext>
            </a:extLst>
          </p:cNvPr>
          <p:cNvSpPr txBox="1"/>
          <p:nvPr/>
        </p:nvSpPr>
        <p:spPr>
          <a:xfrm>
            <a:off x="3422069" y="5630576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Modificatore</a:t>
            </a:r>
            <a:endParaRPr lang="it-IT" sz="12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5DE1D-B8BC-4C24-AF91-2283009BCF4C}"/>
              </a:ext>
            </a:extLst>
          </p:cNvPr>
          <p:cNvCxnSpPr>
            <a:cxnSpLocks/>
          </p:cNvCxnSpPr>
          <p:nvPr/>
        </p:nvCxnSpPr>
        <p:spPr>
          <a:xfrm>
            <a:off x="3948816" y="4943546"/>
            <a:ext cx="0" cy="6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6E47D7-4CD8-4A3F-A7A4-8FD7D937C87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30271" y="4297443"/>
            <a:ext cx="0" cy="44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3B3C88-AA01-4371-A1E3-8A9C7179E42F}"/>
              </a:ext>
            </a:extLst>
          </p:cNvPr>
          <p:cNvSpPr txBox="1"/>
          <p:nvPr/>
        </p:nvSpPr>
        <p:spPr>
          <a:xfrm>
            <a:off x="4343400" y="4020444"/>
            <a:ext cx="573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Tipo</a:t>
            </a:r>
            <a:endParaRPr lang="it-IT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2C3C69-1D27-4F12-B55D-A5698670CD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348719" y="4943546"/>
            <a:ext cx="0" cy="6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B39D71-2DBA-4379-8648-146C71A5A0DF}"/>
              </a:ext>
            </a:extLst>
          </p:cNvPr>
          <p:cNvSpPr txBox="1"/>
          <p:nvPr/>
        </p:nvSpPr>
        <p:spPr>
          <a:xfrm>
            <a:off x="5002310" y="5629792"/>
            <a:ext cx="69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Nome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endParaRPr lang="it-IT" sz="12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A27E9-B0B6-4676-AE43-9DBAA316A576}"/>
              </a:ext>
            </a:extLst>
          </p:cNvPr>
          <p:cNvSpPr txBox="1"/>
          <p:nvPr/>
        </p:nvSpPr>
        <p:spPr>
          <a:xfrm>
            <a:off x="6307499" y="4020443"/>
            <a:ext cx="130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Valore</a:t>
            </a:r>
            <a:endParaRPr lang="it-IT" sz="12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9B5D97-33DA-4244-1C15-694F2D4FE18C}"/>
              </a:ext>
            </a:extLst>
          </p:cNvPr>
          <p:cNvCxnSpPr>
            <a:cxnSpLocks/>
          </p:cNvCxnSpPr>
          <p:nvPr/>
        </p:nvCxnSpPr>
        <p:spPr>
          <a:xfrm flipV="1">
            <a:off x="6960721" y="4329690"/>
            <a:ext cx="0" cy="41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37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METODI DI UNA CLASSE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228600" y="1427391"/>
            <a:ext cx="11347884" cy="15617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Consentono di manipolare lo stato di un oggetto;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Gli oggetti utilizzano i metodi per comunicare tra loro;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Evitano la duplicazione del codice e né favoriscono il riuso.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A49C-3AEB-46DE-B4E5-88D0E5FE6DB8}"/>
              </a:ext>
            </a:extLst>
          </p:cNvPr>
          <p:cNvSpPr txBox="1"/>
          <p:nvPr/>
        </p:nvSpPr>
        <p:spPr>
          <a:xfrm>
            <a:off x="1825326" y="4253364"/>
            <a:ext cx="88688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public String say(String </a:t>
            </a:r>
            <a:r>
              <a:rPr lang="en-US" sz="1200" dirty="0" err="1">
                <a:latin typeface="Courier New"/>
                <a:cs typeface="Courier New"/>
              </a:rPr>
              <a:t>messaggio</a:t>
            </a:r>
            <a:r>
              <a:rPr lang="en-US" sz="1200" dirty="0">
                <a:latin typeface="Courier New"/>
                <a:cs typeface="Courier New"/>
              </a:rPr>
              <a:t>){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	String </a:t>
            </a:r>
            <a:r>
              <a:rPr lang="en-US" sz="1200" dirty="0" err="1">
                <a:latin typeface="Courier New"/>
                <a:cs typeface="Courier New"/>
              </a:rPr>
              <a:t>messaggioCompleto</a:t>
            </a:r>
            <a:r>
              <a:rPr lang="en-US" sz="1200" dirty="0">
                <a:latin typeface="Courier New"/>
                <a:cs typeface="Courier New"/>
              </a:rPr>
              <a:t> = “Hello, “ + messaggio; // </a:t>
            </a:r>
            <a:r>
              <a:rPr lang="en-US" sz="1200" dirty="0" err="1">
                <a:latin typeface="Courier New"/>
                <a:cs typeface="Courier New"/>
              </a:rPr>
              <a:t>variabile</a:t>
            </a:r>
            <a:r>
              <a:rPr lang="en-US" sz="1200" dirty="0">
                <a:latin typeface="Courier New"/>
                <a:cs typeface="Courier New"/>
              </a:rPr>
              <a:t> locale al </a:t>
            </a:r>
            <a:r>
              <a:rPr lang="en-US" sz="1200" dirty="0" err="1">
                <a:latin typeface="Courier New"/>
                <a:cs typeface="Courier New"/>
              </a:rPr>
              <a:t>metodo</a:t>
            </a:r>
            <a:r>
              <a:rPr lang="en-US" sz="1200" dirty="0">
                <a:latin typeface="Courier New"/>
                <a:cs typeface="Courier New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	return </a:t>
            </a:r>
            <a:r>
              <a:rPr lang="en-US" sz="1200" dirty="0" err="1">
                <a:latin typeface="Courier New"/>
                <a:cs typeface="Courier New"/>
              </a:rPr>
              <a:t>messaggioCompleto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}</a:t>
            </a:r>
            <a:endParaRPr lang="it-IT" sz="1200" dirty="0">
              <a:latin typeface="Courier New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2EE79-B2E2-4E35-BBF1-7CDA2BB8A8B9}"/>
              </a:ext>
            </a:extLst>
          </p:cNvPr>
          <p:cNvSpPr txBox="1"/>
          <p:nvPr/>
        </p:nvSpPr>
        <p:spPr>
          <a:xfrm>
            <a:off x="2129469" y="3637911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Courier New" panose="02070309020205020404" pitchFamily="49" charset="0"/>
              </a:rPr>
              <a:t>Modificatore</a:t>
            </a:r>
            <a:endParaRPr lang="it-IT" sz="12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9862AF-6D01-4E6B-B8DF-18601B96DC94}"/>
              </a:ext>
            </a:extLst>
          </p:cNvPr>
          <p:cNvCxnSpPr/>
          <p:nvPr/>
        </p:nvCxnSpPr>
        <p:spPr>
          <a:xfrm flipV="1">
            <a:off x="2656216" y="391491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1D08DD-513E-4D24-9E83-8C65059D88A5}"/>
              </a:ext>
            </a:extLst>
          </p:cNvPr>
          <p:cNvSpPr txBox="1"/>
          <p:nvPr/>
        </p:nvSpPr>
        <p:spPr>
          <a:xfrm>
            <a:off x="2746454" y="3211396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Courier New" panose="02070309020205020404" pitchFamily="49" charset="0"/>
              </a:rPr>
              <a:t>Tipo di ritorno</a:t>
            </a:r>
            <a:endParaRPr lang="it-IT" sz="12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612EF9-D87A-45DF-9F7E-A989CEFD826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324497" y="3488395"/>
            <a:ext cx="0" cy="8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17E76-DA79-4252-B3D3-543E59F9D97F}"/>
              </a:ext>
            </a:extLst>
          </p:cNvPr>
          <p:cNvCxnSpPr/>
          <p:nvPr/>
        </p:nvCxnSpPr>
        <p:spPr>
          <a:xfrm flipV="1">
            <a:off x="4687649" y="391491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948132F-DD75-4633-955B-0AAFF8ED15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4BC5-1CBC-C036-2A31-F355E27E51AA}"/>
              </a:ext>
            </a:extLst>
          </p:cNvPr>
          <p:cNvSpPr txBox="1"/>
          <p:nvPr/>
        </p:nvSpPr>
        <p:spPr>
          <a:xfrm>
            <a:off x="4230632" y="363791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Courier New" panose="02070309020205020404" pitchFamily="49" charset="0"/>
              </a:rPr>
              <a:t>Parametro</a:t>
            </a:r>
            <a:endParaRPr lang="it-IT" sz="12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79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PASSAGGIO PARAMETRI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228600" y="1582417"/>
            <a:ext cx="11347884" cy="1522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Troviamo due modalità per il passaggio dei parametri in Java;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Passaggio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per valore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, al metodo viene passata una copia dell'argomento;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Passaggio </a:t>
            </a:r>
            <a:r>
              <a:rPr lang="it-IT" altLang="it-IT" b="1" dirty="0">
                <a:solidFill>
                  <a:srgbClr val="7E217D"/>
                </a:solidFill>
                <a:latin typeface="Arial Unicode MS"/>
              </a:rPr>
              <a:t>per riferimento</a:t>
            </a:r>
            <a:r>
              <a:rPr lang="it-IT" altLang="it-IT" dirty="0">
                <a:solidFill>
                  <a:srgbClr val="7E217D"/>
                </a:solidFill>
                <a:latin typeface="Arial Unicode MS"/>
              </a:rPr>
              <a:t>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(o reference), al metodo viene passato l'indirizzo di memoria.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A49C-3AEB-46DE-B4E5-88D0E5FE6DB8}"/>
              </a:ext>
            </a:extLst>
          </p:cNvPr>
          <p:cNvSpPr txBox="1"/>
          <p:nvPr/>
        </p:nvSpPr>
        <p:spPr>
          <a:xfrm>
            <a:off x="209551" y="3493458"/>
            <a:ext cx="4458272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/**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* Passaggio per </a:t>
            </a:r>
            <a:r>
              <a:rPr lang="en-US" sz="1200" dirty="0" err="1">
                <a:latin typeface="Courier New"/>
                <a:cs typeface="Courier New"/>
              </a:rPr>
              <a:t>valore</a:t>
            </a:r>
            <a:r>
              <a:rPr lang="en-US" sz="1200" dirty="0">
                <a:latin typeface="Courier New"/>
                <a:cs typeface="Courier New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* @param </a:t>
            </a:r>
            <a:r>
              <a:rPr lang="en-US" sz="1200" dirty="0" err="1">
                <a:latin typeface="Courier New"/>
                <a:cs typeface="Courier New"/>
              </a:rPr>
              <a:t>lato</a:t>
            </a:r>
            <a:endParaRPr lang="en-US" sz="1200" dirty="0">
              <a:latin typeface="Courier New"/>
              <a:cs typeface="Courier New"/>
            </a:endParaRP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**/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public </a:t>
            </a:r>
            <a:r>
              <a:rPr lang="en-US" sz="1200" b="1" dirty="0">
                <a:solidFill>
                  <a:srgbClr val="7E217D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calcolaAreaQuadrato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b="1" dirty="0">
                <a:solidFill>
                  <a:srgbClr val="7E217D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lato</a:t>
            </a:r>
            <a:r>
              <a:rPr lang="en-US" sz="1200" dirty="0">
                <a:latin typeface="Courier New"/>
                <a:cs typeface="Courier New"/>
              </a:rPr>
              <a:t>){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solidFill>
                  <a:srgbClr val="7E217D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area = (</a:t>
            </a:r>
            <a:r>
              <a:rPr lang="en-US" sz="1200" dirty="0" err="1">
                <a:latin typeface="Courier New"/>
                <a:cs typeface="Courier New"/>
              </a:rPr>
              <a:t>lato</a:t>
            </a:r>
            <a:r>
              <a:rPr lang="en-US" sz="1200" dirty="0">
                <a:latin typeface="Courier New"/>
                <a:cs typeface="Courier New"/>
              </a:rPr>
              <a:t> * </a:t>
            </a:r>
            <a:r>
              <a:rPr lang="en-US" sz="1200" dirty="0" err="1">
                <a:latin typeface="Courier New"/>
                <a:cs typeface="Courier New"/>
              </a:rPr>
              <a:t>lato</a:t>
            </a:r>
            <a:r>
              <a:rPr lang="en-US" sz="1200" dirty="0">
                <a:latin typeface="Courier New"/>
                <a:cs typeface="Courier New"/>
              </a:rPr>
              <a:t>);	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	return area;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}</a:t>
            </a:r>
            <a:endParaRPr lang="it-IT" sz="1200" dirty="0">
              <a:latin typeface="Courier New"/>
              <a:cs typeface="Courier New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73883A-9359-48B7-ADB2-9D3DB1FBE5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2AE72-BE74-612A-FA9C-A24A31F22F62}"/>
              </a:ext>
            </a:extLst>
          </p:cNvPr>
          <p:cNvSpPr txBox="1"/>
          <p:nvPr/>
        </p:nvSpPr>
        <p:spPr>
          <a:xfrm>
            <a:off x="5553076" y="3463727"/>
            <a:ext cx="6647974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/**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* Passaggio per </a:t>
            </a:r>
            <a:r>
              <a:rPr lang="en-US" sz="1200" dirty="0" err="1">
                <a:latin typeface="Courier New"/>
                <a:cs typeface="Courier New"/>
              </a:rPr>
              <a:t>riferimento</a:t>
            </a:r>
            <a:r>
              <a:rPr lang="en-US" sz="1200" dirty="0">
                <a:latin typeface="Courier New"/>
                <a:cs typeface="Courier New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* @param </a:t>
            </a:r>
            <a:r>
              <a:rPr lang="en-US" sz="1200" dirty="0" err="1">
                <a:latin typeface="Courier New"/>
                <a:cs typeface="Courier New"/>
              </a:rPr>
              <a:t>quadrato</a:t>
            </a:r>
            <a:endParaRPr lang="en-US" sz="1200" dirty="0">
              <a:latin typeface="Courier New"/>
              <a:cs typeface="Courier New"/>
            </a:endParaRP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**/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public </a:t>
            </a:r>
            <a:r>
              <a:rPr lang="en-US" sz="1200" b="1" dirty="0">
                <a:solidFill>
                  <a:srgbClr val="7E217D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calcolaAreaQuadrato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solidFill>
                  <a:srgbClr val="7E217D"/>
                </a:solidFill>
                <a:latin typeface="Courier New"/>
                <a:cs typeface="Courier New"/>
              </a:rPr>
              <a:t>Quadrato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quadtrato</a:t>
            </a:r>
            <a:r>
              <a:rPr lang="en-US" sz="1200" dirty="0">
                <a:latin typeface="Courier New"/>
                <a:cs typeface="Courier New"/>
              </a:rPr>
              <a:t>){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solidFill>
                  <a:srgbClr val="7E217D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area = (</a:t>
            </a:r>
            <a:r>
              <a:rPr lang="en-US" sz="1200" dirty="0" err="1">
                <a:latin typeface="Courier New"/>
                <a:cs typeface="Courier New"/>
              </a:rPr>
              <a:t>quadrato.getLato</a:t>
            </a:r>
            <a:r>
              <a:rPr lang="en-US" sz="1200" dirty="0">
                <a:latin typeface="Courier New"/>
                <a:cs typeface="Courier New"/>
              </a:rPr>
              <a:t>() * </a:t>
            </a:r>
            <a:r>
              <a:rPr lang="en-US" sz="1200" dirty="0" err="1">
                <a:latin typeface="Courier New"/>
                <a:cs typeface="Courier New"/>
              </a:rPr>
              <a:t>quadrato.getLato</a:t>
            </a:r>
            <a:r>
              <a:rPr lang="en-US" sz="1200" dirty="0">
                <a:latin typeface="Courier New"/>
                <a:cs typeface="Courier New"/>
              </a:rPr>
              <a:t>());	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quadrato.area</a:t>
            </a:r>
            <a:r>
              <a:rPr lang="en-US" sz="1200" dirty="0">
                <a:latin typeface="Courier New"/>
                <a:cs typeface="Courier New"/>
              </a:rPr>
              <a:t> = area; //area è un attributo public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Courier New"/>
                <a:cs typeface="Courier New"/>
              </a:rPr>
              <a:t>}</a:t>
            </a:r>
            <a:endParaRPr lang="it-IT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39397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COSTRUTTORI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49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228600" y="1582417"/>
            <a:ext cx="11347884" cy="216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È un metodo speciale di una classe Java che ha lo stesso nome della classe e non ha un tipo di ritorno;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Il compilatore Java inserisce automaticamente un costruttore di default se non definito esplicitamente.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Tutti gli oggetti hanno almeno uno, ma possono esserci più un costruttori;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Viene utilizzato per l’inizializzazione le variabili d’istanza;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Può avere una lista di parametri;</a:t>
            </a:r>
            <a:endParaRPr lang="pt-BR" sz="1800" dirty="0">
              <a:cs typeface="Courier New"/>
            </a:endParaRPr>
          </a:p>
          <a:p>
            <a:pPr>
              <a:lnSpc>
                <a:spcPct val="150000"/>
              </a:lnSpc>
            </a:pPr>
            <a:endParaRPr lang="it-IT" altLang="it-IT" dirty="0">
              <a:solidFill>
                <a:schemeClr val="bg1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65B8EC1-22C0-44AB-9767-B43C9ED728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BB2EC-567D-3226-01E1-A828C03ADAA6}"/>
              </a:ext>
            </a:extLst>
          </p:cNvPr>
          <p:cNvSpPr txBox="1"/>
          <p:nvPr/>
        </p:nvSpPr>
        <p:spPr>
          <a:xfrm>
            <a:off x="304801" y="3833520"/>
            <a:ext cx="3818964" cy="2522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lato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area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  // </a:t>
            </a:r>
            <a:r>
              <a:rPr lang="en-US" sz="1200" u="sng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Costruttore</a:t>
            </a:r>
            <a:r>
              <a:rPr lang="en-US" sz="12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vuoto</a:t>
            </a:r>
            <a:r>
              <a:rPr lang="en-US" sz="12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- default</a:t>
            </a: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US" sz="1200" b="1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lato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691CFB-BFA5-7228-469D-07F008DE91D4}"/>
              </a:ext>
            </a:extLst>
          </p:cNvPr>
          <p:cNvCxnSpPr>
            <a:cxnSpLocks/>
          </p:cNvCxnSpPr>
          <p:nvPr/>
        </p:nvCxnSpPr>
        <p:spPr>
          <a:xfrm flipH="1">
            <a:off x="2799369" y="5839362"/>
            <a:ext cx="1154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F9F9B8-AEAA-C0FE-7AC4-49BD16668EA8}"/>
              </a:ext>
            </a:extLst>
          </p:cNvPr>
          <p:cNvSpPr txBox="1"/>
          <p:nvPr/>
        </p:nvSpPr>
        <p:spPr>
          <a:xfrm>
            <a:off x="3953436" y="5376947"/>
            <a:ext cx="2940423" cy="89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it-IT" sz="1200" b="1" dirty="0">
                <a:solidFill>
                  <a:srgbClr val="7F1962"/>
                </a:solidFill>
              </a:rPr>
              <a:t>this</a:t>
            </a:r>
            <a:r>
              <a:rPr lang="it-IT" altLang="it-IT" sz="1200" dirty="0">
                <a:solidFill>
                  <a:schemeClr val="bg1"/>
                </a:solidFill>
              </a:rPr>
              <a:t> si usa davanti per evitare problemi di ambiguità con le variabili locali; </a:t>
            </a:r>
          </a:p>
          <a:p>
            <a:pPr>
              <a:lnSpc>
                <a:spcPct val="150000"/>
              </a:lnSpc>
            </a:pPr>
            <a:r>
              <a:rPr lang="it-IT" altLang="it-IT" sz="1200" b="1" dirty="0">
                <a:solidFill>
                  <a:srgbClr val="7F1962"/>
                </a:solidFill>
              </a:rPr>
              <a:t>scope</a:t>
            </a:r>
            <a:r>
              <a:rPr lang="it-IT" altLang="it-IT" sz="1200" dirty="0">
                <a:solidFill>
                  <a:schemeClr val="bg1"/>
                </a:solidFill>
              </a:rPr>
              <a:t> differenti.</a:t>
            </a:r>
          </a:p>
        </p:txBody>
      </p:sp>
    </p:spTree>
    <p:extLst>
      <p:ext uri="{BB962C8B-B14F-4D97-AF65-F5344CB8AC3E}">
        <p14:creationId xmlns:p14="http://schemas.microsoft.com/office/powerpoint/2010/main" val="287845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Componenti fondamentali: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MODIFICATORI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4DBB8-8EA9-4149-B6B6-158E8A661DAA}"/>
              </a:ext>
            </a:extLst>
          </p:cNvPr>
          <p:cNvSpPr txBox="1"/>
          <p:nvPr/>
        </p:nvSpPr>
        <p:spPr>
          <a:xfrm>
            <a:off x="228600" y="1582417"/>
            <a:ext cx="11347884" cy="7753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065">
              <a:lnSpc>
                <a:spcPct val="100000"/>
              </a:lnSpc>
              <a:spcBef>
                <a:spcPts val="765"/>
              </a:spcBef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Il modificatore (detto anche scope, visibilità) è una parola chiave che può cambiare il significato di una componente Java. Si antepone alla dichiarazione di una componente.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0642B6D-6956-41E7-9B99-70CB6B42AE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6BF8FF-5D75-D585-D4EF-4B69A5DEE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89279"/>
              </p:ext>
            </p:extLst>
          </p:nvPr>
        </p:nvGraphicFramePr>
        <p:xfrm>
          <a:off x="840484" y="2510214"/>
          <a:ext cx="10418780" cy="29310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1426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719222">
                  <a:extLst>
                    <a:ext uri="{9D8B030D-6E8A-4147-A177-3AD203B41FA5}">
                      <a16:colId xmlns:a16="http://schemas.microsoft.com/office/drawing/2014/main" val="792763024"/>
                    </a:ext>
                  </a:extLst>
                </a:gridCol>
                <a:gridCol w="911367">
                  <a:extLst>
                    <a:ext uri="{9D8B030D-6E8A-4147-A177-3AD203B41FA5}">
                      <a16:colId xmlns:a16="http://schemas.microsoft.com/office/drawing/2014/main" val="1209865880"/>
                    </a:ext>
                  </a:extLst>
                </a:gridCol>
                <a:gridCol w="785479">
                  <a:extLst>
                    <a:ext uri="{9D8B030D-6E8A-4147-A177-3AD203B41FA5}">
                      <a16:colId xmlns:a16="http://schemas.microsoft.com/office/drawing/2014/main" val="952878900"/>
                    </a:ext>
                  </a:extLst>
                </a:gridCol>
                <a:gridCol w="1041717">
                  <a:extLst>
                    <a:ext uri="{9D8B030D-6E8A-4147-A177-3AD203B41FA5}">
                      <a16:colId xmlns:a16="http://schemas.microsoft.com/office/drawing/2014/main" val="2071274714"/>
                    </a:ext>
                  </a:extLst>
                </a:gridCol>
                <a:gridCol w="5789569">
                  <a:extLst>
                    <a:ext uri="{9D8B030D-6E8A-4147-A177-3AD203B41FA5}">
                      <a16:colId xmlns:a16="http://schemas.microsoft.com/office/drawing/2014/main" val="3909645369"/>
                    </a:ext>
                  </a:extLst>
                </a:gridCol>
              </a:tblGrid>
              <a:tr h="3118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Modificatore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Classe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Attributo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Metodo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Costruttore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Visibilità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solidFill>
                            <a:schemeClr val="bg1"/>
                          </a:solidFill>
                          <a:latin typeface="+mn-lt"/>
                        </a:rPr>
                        <a:t>Visibile solo all’interno della stessa classe.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n-lt"/>
                        </a:rPr>
                        <a:t>È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il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modificatore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d’accesso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più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restrittivo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311513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protected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Visibile solo dalle classi dello stesso package e dalle sottoclassi.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1289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Visibile dallo stesso package e dalle sottoclassi se sono nello stesso package. </a:t>
                      </a:r>
                    </a:p>
                    <a:p>
                      <a:r>
                        <a:rPr lang="it-IT" sz="1200" dirty="0">
                          <a:latin typeface="+mn-lt"/>
                        </a:rPr>
                        <a:t>È la visibilità assegnata di default se non viene specificato nulla.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13463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Visible da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qualsiasi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classe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del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programma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algn="l"/>
                      <a:r>
                        <a:rPr lang="it-IT" sz="1200" dirty="0">
                          <a:latin typeface="+mn-lt"/>
                        </a:rPr>
                        <a:t>È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il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modificatore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d’accesso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più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permissivo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15658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abstract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50191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final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47188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static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05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6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661111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Vantaggi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7"/>
            <a:ext cx="11241912" cy="473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Java è facile da imparare, è stato progettato per essere facile da usare ed è facile da scrivere;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orientato agli oggetti (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OOP</a:t>
            </a:r>
            <a:r>
              <a:rPr lang="it-IT" altLang="it-IT" dirty="0">
                <a:latin typeface="Arial Unicode MS"/>
              </a:rPr>
              <a:t>), ciò consente di creare programmi modulari e codice riutilizzabile;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indipendente dalla piattaforma, è uno dei vantaggi più significativi;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Ha un meccanismo di gestione della memoria (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Garbage Collector</a:t>
            </a:r>
            <a:r>
              <a:rPr lang="it-IT" altLang="it-IT" dirty="0">
                <a:latin typeface="Arial Unicode MS"/>
              </a:rPr>
              <a:t>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Meccanismi di sicurezza molto efficienti, eseguire un’applicazione Java significa isolare il codice nella JVM, senza un diretto accesso alla  memoria;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Ha un’ampia community di supporto.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5B735EF-0F2C-61E2-1089-6CF3A930C5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987137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067" y="3108960"/>
            <a:ext cx="2851897" cy="64008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Principi OOP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7D16E4-3549-4207-BD23-B94F48264FB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759895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Principi OOP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52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7D16E4-3549-4207-BD23-B94F48264FB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0DDF-337F-41CA-91E2-B76720447CA1}"/>
              </a:ext>
            </a:extLst>
          </p:cNvPr>
          <p:cNvSpPr txBox="1"/>
          <p:nvPr/>
        </p:nvSpPr>
        <p:spPr>
          <a:xfrm>
            <a:off x="228598" y="1254609"/>
            <a:ext cx="10367684" cy="42945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Arial Unicode MS"/>
              </a:rPr>
              <a:t>Il paradigma di programmazione orientato agli oggetti, in Java si basa su tre concetti chiave.</a:t>
            </a:r>
          </a:p>
          <a:p>
            <a:endParaRPr lang="it-IT" sz="1600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rgbClr val="7E217D"/>
                </a:solidFill>
                <a:latin typeface="Arial Unicode MS"/>
              </a:rPr>
              <a:t>Incapsulamento</a:t>
            </a:r>
            <a:r>
              <a:rPr lang="it-IT" sz="1600" dirty="0">
                <a:solidFill>
                  <a:schemeClr val="bg1"/>
                </a:solidFill>
                <a:latin typeface="Arial Unicode MS"/>
              </a:rPr>
              <a:t>:</a:t>
            </a:r>
            <a:r>
              <a:rPr lang="it-IT" sz="1600" b="1" dirty="0">
                <a:solidFill>
                  <a:srgbClr val="7E217D"/>
                </a:solidFill>
                <a:latin typeface="Arial Unicode MS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rial Unicode MS"/>
              </a:rPr>
              <a:t>consente di conservare lo stato di un oggetto, consentendone l’aggiornamento solo attraverso i metodi public messi a disposizione: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altLang="it-IT" sz="1600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Ereditarietà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: proprietà di una classe di estendere un’altra classe, eredidantone alcune proprietà e comportamenti;</a:t>
            </a:r>
            <a:endParaRPr lang="it-IT" altLang="it-IT" sz="1600" b="1" dirty="0">
              <a:solidFill>
                <a:srgbClr val="7F1962"/>
              </a:solidFill>
              <a:latin typeface="Arial Unicode MS"/>
            </a:endParaRPr>
          </a:p>
          <a:p>
            <a:endParaRPr lang="it-IT" altLang="it-IT" sz="1600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sz="1600" b="1" dirty="0">
                <a:solidFill>
                  <a:srgbClr val="7E217D"/>
                </a:solidFill>
                <a:latin typeface="Arial Unicode MS"/>
              </a:rPr>
              <a:t>Polimorfismo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: proprietà di un’oggetto, in particolare dei sui metodi, di assumere comportamenti differenti in base ai parametri con il quale viene invocato.</a:t>
            </a:r>
          </a:p>
        </p:txBody>
      </p:sp>
    </p:spTree>
    <p:extLst>
      <p:ext uri="{BB962C8B-B14F-4D97-AF65-F5344CB8AC3E}">
        <p14:creationId xmlns:p14="http://schemas.microsoft.com/office/powerpoint/2010/main" val="2305910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Principi</a:t>
            </a:r>
            <a:r>
              <a:rPr lang="en-GB" dirty="0"/>
              <a:t> OOP: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INCAPSULAMENTO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53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7"/>
            <a:ext cx="11649722" cy="17993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1600" dirty="0">
                <a:solidFill>
                  <a:schemeClr val="bg1"/>
                </a:solidFill>
                <a:latin typeface="Arial Unicode MS"/>
              </a:rPr>
              <a:t>L’incapsulamento si ha quando l’oggetto </a:t>
            </a:r>
            <a:r>
              <a:rPr lang="it-IT" sz="1600" b="1" dirty="0">
                <a:solidFill>
                  <a:srgbClr val="7F1962"/>
                </a:solidFill>
                <a:latin typeface="Arial Unicode MS"/>
              </a:rPr>
              <a:t>mantiene il suo stato privato</a:t>
            </a:r>
            <a:r>
              <a:rPr lang="it-IT" sz="1600" dirty="0">
                <a:solidFill>
                  <a:schemeClr val="bg1"/>
                </a:solidFill>
                <a:latin typeface="Arial Unicode MS"/>
              </a:rPr>
              <a:t> all’interno della classe. Altri oggetti non hanno accesso diretto a questo stato, ma possono accedervi, o modificarlo utilizzando le funzioni pubbliche, chiamate anche metodi;</a:t>
            </a:r>
            <a:endParaRPr lang="it-IT" altLang="it-IT" sz="1600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L’incapsulamento si basa sul concetto che </a:t>
            </a: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le variabili 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di una classe dovrebbero essere  </a:t>
            </a:r>
            <a:r>
              <a:rPr lang="it-IT" altLang="it-IT" sz="1600" b="1" dirty="0">
                <a:solidFill>
                  <a:srgbClr val="7F1962"/>
                </a:solidFill>
                <a:latin typeface="Arial Unicode MS"/>
              </a:rPr>
              <a:t>accessibili solo attraverso l’utilizzo dei suoi metodi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Questo principio, in java, si traduce nel rendere i dati delle classi non visibili dall’esterno, quindi </a:t>
            </a:r>
            <a:r>
              <a:rPr lang="it-IT" altLang="it-IT" sz="1600" b="1" dirty="0">
                <a:solidFill>
                  <a:schemeClr val="accent4">
                    <a:lumMod val="75000"/>
                  </a:schemeClr>
                </a:solidFill>
                <a:latin typeface="Arial Unicode MS"/>
              </a:rPr>
              <a:t>private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, e creare dei metodi </a:t>
            </a:r>
            <a:r>
              <a:rPr lang="it-IT" altLang="it-IT" sz="1600" b="1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pubblici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 delegati all’accesso ad essi: </a:t>
            </a:r>
            <a:r>
              <a:rPr lang="it-IT" altLang="it-IT" sz="1600" b="1" dirty="0">
                <a:solidFill>
                  <a:schemeClr val="accent3">
                    <a:lumMod val="50000"/>
                  </a:schemeClr>
                </a:solidFill>
                <a:latin typeface="Arial Unicode MS"/>
              </a:rPr>
              <a:t>getter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 e </a:t>
            </a:r>
            <a:r>
              <a:rPr lang="it-IT" altLang="it-IT" sz="1600" b="1" dirty="0">
                <a:solidFill>
                  <a:schemeClr val="accent3">
                    <a:lumMod val="50000"/>
                  </a:schemeClr>
                </a:solidFill>
                <a:latin typeface="Arial Unicode MS"/>
              </a:rPr>
              <a:t>setter</a:t>
            </a:r>
            <a:r>
              <a:rPr lang="it-IT" altLang="it-IT" sz="1600" dirty="0">
                <a:solidFill>
                  <a:schemeClr val="bg1"/>
                </a:solidFill>
                <a:latin typeface="Arial Unicode M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08C7A-103A-492F-8F83-259300F1F097}"/>
              </a:ext>
            </a:extLst>
          </p:cNvPr>
          <p:cNvSpPr txBox="1"/>
          <p:nvPr/>
        </p:nvSpPr>
        <p:spPr>
          <a:xfrm>
            <a:off x="228600" y="3622543"/>
            <a:ext cx="453057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private  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cognome;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String nome;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 eta;</a:t>
            </a: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it-IT" sz="12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getCognome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cognome;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it-IT" sz="12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setCognome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cognome) {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this.cognome = cognome;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D162CCB-23AF-43F4-8A98-B5C4912550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748856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Principi</a:t>
            </a:r>
            <a:r>
              <a:rPr lang="en-GB" dirty="0"/>
              <a:t> OOP: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EREDITARIETA’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54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03475"/>
            <a:ext cx="11649722" cy="2611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L'ereditarietà consente di creare classi (</a:t>
            </a:r>
            <a:r>
              <a:rPr lang="it-IT" b="1" dirty="0">
                <a:solidFill>
                  <a:srgbClr val="7F1962"/>
                </a:solidFill>
              </a:rPr>
              <a:t>classe derivata</a:t>
            </a:r>
            <a:r>
              <a:rPr lang="it-IT" dirty="0">
                <a:solidFill>
                  <a:schemeClr val="bg1"/>
                </a:solidFill>
              </a:rPr>
              <a:t>) che </a:t>
            </a:r>
            <a:r>
              <a:rPr lang="it-IT" b="1" dirty="0">
                <a:solidFill>
                  <a:srgbClr val="7F1962"/>
                </a:solidFill>
              </a:rPr>
              <a:t>riutilizzano</a:t>
            </a:r>
            <a:r>
              <a:rPr lang="it-IT" dirty="0">
                <a:solidFill>
                  <a:schemeClr val="bg1"/>
                </a:solidFill>
              </a:rPr>
              <a:t>,</a:t>
            </a:r>
            <a:r>
              <a:rPr lang="it-IT" b="1" dirty="0">
                <a:solidFill>
                  <a:srgbClr val="7F1962"/>
                </a:solidFill>
              </a:rPr>
              <a:t> estendono</a:t>
            </a:r>
            <a:r>
              <a:rPr lang="it-IT" dirty="0">
                <a:solidFill>
                  <a:schemeClr val="bg1"/>
                </a:solidFill>
              </a:rPr>
              <a:t> e </a:t>
            </a:r>
            <a:r>
              <a:rPr lang="it-IT" b="1" dirty="0">
                <a:solidFill>
                  <a:srgbClr val="7F1962"/>
                </a:solidFill>
              </a:rPr>
              <a:t>modificano </a:t>
            </a:r>
            <a:r>
              <a:rPr lang="it-IT" dirty="0">
                <a:solidFill>
                  <a:schemeClr val="bg1"/>
                </a:solidFill>
              </a:rPr>
              <a:t>il comportamento della classe estesa (</a:t>
            </a:r>
            <a:r>
              <a:rPr lang="it-IT" b="1" dirty="0">
                <a:solidFill>
                  <a:srgbClr val="7F1962"/>
                </a:solidFill>
              </a:rPr>
              <a:t>classe base</a:t>
            </a:r>
            <a:r>
              <a:rPr lang="it-IT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</a:rPr>
              <a:t>Si traduce nell’utilizzo della parola chiave </a:t>
            </a:r>
            <a:r>
              <a:rPr lang="it-IT" altLang="it-IT" b="1" dirty="0">
                <a:solidFill>
                  <a:schemeClr val="accent5">
                    <a:lumMod val="75000"/>
                  </a:schemeClr>
                </a:solidFill>
              </a:rPr>
              <a:t>extends</a:t>
            </a:r>
            <a:r>
              <a:rPr lang="it-IT" altLang="it-IT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In Java è consentito </a:t>
            </a:r>
            <a:r>
              <a:rPr lang="it-IT" b="1" dirty="0">
                <a:solidFill>
                  <a:srgbClr val="7F1962"/>
                </a:solidFill>
              </a:rPr>
              <a:t>estendere una sola classe</a:t>
            </a:r>
            <a:r>
              <a:rPr lang="it-IT" dirty="0">
                <a:solidFill>
                  <a:schemeClr val="bg1"/>
                </a:solidFill>
              </a:rPr>
              <a:t>, per realizzare l’ereditarietà multipla si utilizzano le interfacce;</a:t>
            </a:r>
          </a:p>
          <a:p>
            <a:pPr marL="297815" indent="-285750">
              <a:lnSpc>
                <a:spcPts val="2070"/>
              </a:lnSpc>
              <a:spcBef>
                <a:spcPts val="6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dirty="0">
                <a:solidFill>
                  <a:schemeClr val="bg1"/>
                </a:solidFill>
              </a:rPr>
              <a:t>Se una classe estende un’altra, eredita solo i suoi membri non privati, per ovviare a questo si può usare il modificatore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</a:rPr>
              <a:t>protected</a:t>
            </a:r>
            <a:r>
              <a:rPr lang="it-IT" dirty="0">
                <a:solidFill>
                  <a:schemeClr val="bg1"/>
                </a:solidFill>
              </a:rPr>
              <a:t>;</a:t>
            </a:r>
          </a:p>
          <a:p>
            <a:pPr marL="297815" indent="-285750">
              <a:lnSpc>
                <a:spcPts val="2070"/>
              </a:lnSpc>
              <a:spcBef>
                <a:spcPts val="665"/>
              </a:spcBef>
              <a:buFont typeface="Wingdings" panose="05000000000000000000" pitchFamily="2" charset="2"/>
              <a:buChar char="v"/>
              <a:tabLst>
                <a:tab pos="297180" algn="l"/>
                <a:tab pos="297815" algn="l"/>
              </a:tabLst>
            </a:pPr>
            <a:r>
              <a:rPr lang="it-IT" altLang="it-IT" dirty="0">
                <a:solidFill>
                  <a:schemeClr val="bg1"/>
                </a:solidFill>
              </a:rPr>
              <a:t>Concetto di </a:t>
            </a:r>
            <a:r>
              <a:rPr lang="it-IT" altLang="it-IT" b="1" dirty="0">
                <a:solidFill>
                  <a:srgbClr val="7F1962"/>
                </a:solidFill>
              </a:rPr>
              <a:t>HAS</a:t>
            </a:r>
            <a:r>
              <a:rPr lang="it-IT" altLang="it-IT" dirty="0">
                <a:solidFill>
                  <a:schemeClr val="bg1"/>
                </a:solidFill>
              </a:rPr>
              <a:t> and </a:t>
            </a:r>
            <a:r>
              <a:rPr lang="it-IT" altLang="it-IT" b="1" dirty="0">
                <a:solidFill>
                  <a:srgbClr val="7F1962"/>
                </a:solidFill>
              </a:rPr>
              <a:t>IS</a:t>
            </a:r>
            <a:r>
              <a:rPr lang="it-IT" altLang="it-IT" dirty="0">
                <a:solidFill>
                  <a:schemeClr val="bg1"/>
                </a:solidFill>
              </a:rPr>
              <a:t>: utilizzo ed estenzione.</a:t>
            </a:r>
            <a:endParaRPr lang="it-IT" altLang="it-IT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08C7A-103A-492F-8F83-259300F1F097}"/>
              </a:ext>
            </a:extLst>
          </p:cNvPr>
          <p:cNvSpPr txBox="1"/>
          <p:nvPr/>
        </p:nvSpPr>
        <p:spPr>
          <a:xfrm>
            <a:off x="228600" y="4336669"/>
            <a:ext cx="33662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1200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Superclasse</a:t>
            </a:r>
            <a:endParaRPr lang="en-US" sz="1200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FormaGeometrica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protected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nome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protected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area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6D5C0F6-2C67-43BA-913D-1B0689B45A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EF135-D823-88BE-FCD5-E00044B0D5C9}"/>
              </a:ext>
            </a:extLst>
          </p:cNvPr>
          <p:cNvSpPr txBox="1"/>
          <p:nvPr/>
        </p:nvSpPr>
        <p:spPr>
          <a:xfrm>
            <a:off x="3464859" y="4337792"/>
            <a:ext cx="4639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00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 err="1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Triangolo</a:t>
            </a:r>
            <a:r>
              <a:rPr lang="en-US" sz="1200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200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FormaGeometrica</a:t>
            </a:r>
            <a:endParaRPr lang="en-US" sz="1200" b="1" dirty="0">
              <a:solidFill>
                <a:srgbClr val="7F00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Triangolo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FormaGeometrica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private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base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private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altezza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90D82-C70C-EA04-7CAC-3E4365727DEE}"/>
              </a:ext>
            </a:extLst>
          </p:cNvPr>
          <p:cNvSpPr txBox="1"/>
          <p:nvPr/>
        </p:nvSpPr>
        <p:spPr>
          <a:xfrm>
            <a:off x="8444753" y="4336669"/>
            <a:ext cx="4639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1200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Collazione</a:t>
            </a:r>
            <a:r>
              <a:rPr lang="en-US" sz="1200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HAS</a:t>
            </a:r>
            <a:r>
              <a:rPr lang="en-US" sz="1200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Triangolo</a:t>
            </a:r>
            <a:endParaRPr lang="en-US" sz="1200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Collezione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private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private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Triangolo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triangolo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71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Principi OOP: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POLIMORFISMO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55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7"/>
            <a:ext cx="11818400" cy="2406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dirty="0"/>
              <a:t>Il polimorfismo indica l'attitudine di un oggetto a </a:t>
            </a:r>
            <a:r>
              <a:rPr lang="it-IT" dirty="0">
                <a:solidFill>
                  <a:schemeClr val="bg1"/>
                </a:solidFill>
              </a:rPr>
              <a:t>mostrare più implementazioni per una singola funzionalità.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Viene realizzato in due modi distinti: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</a:rPr>
              <a:t>Override</a:t>
            </a:r>
            <a:r>
              <a:rPr lang="it-IT" dirty="0">
                <a:solidFill>
                  <a:schemeClr val="bg1"/>
                </a:solidFill>
              </a:rPr>
              <a:t>: è</a:t>
            </a:r>
            <a:r>
              <a:rPr lang="it-IT" altLang="it-IT" dirty="0">
                <a:solidFill>
                  <a:schemeClr val="bg1"/>
                </a:solidFill>
              </a:rPr>
              <a:t> la possibilità che hanno le </a:t>
            </a:r>
            <a:r>
              <a:rPr lang="it-IT" altLang="it-IT" b="1" dirty="0">
                <a:solidFill>
                  <a:srgbClr val="7F1962"/>
                </a:solidFill>
              </a:rPr>
              <a:t>sottoclassi</a:t>
            </a:r>
            <a:r>
              <a:rPr lang="it-IT" altLang="it-IT" dirty="0">
                <a:solidFill>
                  <a:schemeClr val="bg1"/>
                </a:solidFill>
              </a:rPr>
              <a:t> di </a:t>
            </a:r>
            <a:r>
              <a:rPr lang="it-IT" altLang="it-IT" b="1" dirty="0">
                <a:solidFill>
                  <a:srgbClr val="7F1962"/>
                </a:solidFill>
              </a:rPr>
              <a:t>ridefinire </a:t>
            </a:r>
            <a:r>
              <a:rPr lang="it-IT" altLang="it-IT" dirty="0">
                <a:solidFill>
                  <a:schemeClr val="bg1"/>
                </a:solidFill>
              </a:rPr>
              <a:t>un metodo della superclasse, la firma del metodo </a:t>
            </a:r>
            <a:r>
              <a:rPr lang="it-IT" altLang="it-IT" u="sng" dirty="0">
                <a:solidFill>
                  <a:schemeClr val="bg1"/>
                </a:solidFill>
              </a:rPr>
              <a:t>non</a:t>
            </a:r>
            <a:r>
              <a:rPr lang="it-IT" altLang="it-IT" dirty="0">
                <a:solidFill>
                  <a:schemeClr val="bg1"/>
                </a:solidFill>
              </a:rPr>
              <a:t> cambia, cambia solo l’implementazione;</a:t>
            </a:r>
          </a:p>
          <a:p>
            <a:pPr lvl="1"/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7F1962"/>
                </a:solidFill>
              </a:rPr>
              <a:t>Overloading</a:t>
            </a:r>
            <a:r>
              <a:rPr lang="it-IT" dirty="0">
                <a:solidFill>
                  <a:schemeClr val="bg1"/>
                </a:solidFill>
              </a:rPr>
              <a:t>: n</a:t>
            </a:r>
            <a:r>
              <a:rPr lang="it-IT" altLang="it-IT" dirty="0">
                <a:solidFill>
                  <a:schemeClr val="bg1"/>
                </a:solidFill>
              </a:rPr>
              <a:t>ella stessa classe possono esserci metodi con lo stesso nome, ma con parametri differenti la firma del metodo cambia.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976E9AE-F538-4442-9370-557E47E9F8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AD41A0-CA83-52D7-369A-F15085F84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390517"/>
              </p:ext>
            </p:extLst>
          </p:nvPr>
        </p:nvGraphicFramePr>
        <p:xfrm>
          <a:off x="741871" y="4132731"/>
          <a:ext cx="10728639" cy="137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6864">
                  <a:extLst>
                    <a:ext uri="{9D8B030D-6E8A-4147-A177-3AD203B41FA5}">
                      <a16:colId xmlns:a16="http://schemas.microsoft.com/office/drawing/2014/main" val="2026259201"/>
                    </a:ext>
                  </a:extLst>
                </a:gridCol>
                <a:gridCol w="963873">
                  <a:extLst>
                    <a:ext uri="{9D8B030D-6E8A-4147-A177-3AD203B41FA5}">
                      <a16:colId xmlns:a16="http://schemas.microsoft.com/office/drawing/2014/main" val="3909645369"/>
                    </a:ext>
                  </a:extLst>
                </a:gridCol>
                <a:gridCol w="933691">
                  <a:extLst>
                    <a:ext uri="{9D8B030D-6E8A-4147-A177-3AD203B41FA5}">
                      <a16:colId xmlns:a16="http://schemas.microsoft.com/office/drawing/2014/main" val="2972584998"/>
                    </a:ext>
                  </a:extLst>
                </a:gridCol>
                <a:gridCol w="7744211">
                  <a:extLst>
                    <a:ext uri="{9D8B030D-6E8A-4147-A177-3AD203B41FA5}">
                      <a16:colId xmlns:a16="http://schemas.microsoft.com/office/drawing/2014/main" val="2278868258"/>
                    </a:ext>
                  </a:extLst>
                </a:gridCol>
              </a:tblGrid>
              <a:tr h="3118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Tipologia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Compile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Run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Descrizione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761944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overriding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Utilizzato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per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implementare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il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polimorfirmo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dinamico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a Runtime, è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principalmente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utilizzate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ridefinire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uno specific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comportamento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che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altrimenti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è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fornito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dalla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sua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n-lt"/>
                        </a:rPr>
                        <a:t>superclasse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311513"/>
                  </a:ext>
                </a:extLst>
              </a:tr>
              <a:tr h="3118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</a:rPr>
                        <a:t>overloading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+mn-lt"/>
                        </a:rPr>
                        <a:t>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latin typeface="+mn-lt"/>
                        </a:rPr>
                        <a:t>Utilizzato per implementare il polimorfismo statico a Compile Time, è principalmente utilizzato per estendere la leggibilità del programma.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41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844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Principi OOP: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 OVERLOAD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56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9" y="1588447"/>
            <a:ext cx="11649721" cy="34598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Nella stessa classe possono esserci metodi con lo stesso nome, ma con parametri differenti;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Tecnicamente si dice che la firma del metodo cambia.</a:t>
            </a:r>
          </a:p>
          <a:p>
            <a:endParaRPr lang="it-IT" alt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L’overload si distingue in due tipi:</a:t>
            </a:r>
          </a:p>
          <a:p>
            <a:pPr marL="629284" lvl="1" indent="-342900">
              <a:lnSpc>
                <a:spcPct val="100000"/>
              </a:lnSpc>
              <a:spcBef>
                <a:spcPts val="665"/>
              </a:spcBef>
              <a:buFont typeface="Wingdings" panose="05000000000000000000" pitchFamily="2" charset="2"/>
              <a:buChar char="§"/>
              <a:tabLst>
                <a:tab pos="480695" algn="l"/>
              </a:tabLst>
            </a:pPr>
            <a:r>
              <a:rPr lang="it-IT" sz="1850" spc="-40" dirty="0">
                <a:latin typeface="Tahoma"/>
                <a:cs typeface="Tahoma"/>
              </a:rPr>
              <a:t>Basato su tipo</a:t>
            </a:r>
            <a:endParaRPr lang="it-IT" sz="1850" dirty="0">
              <a:latin typeface="Tahoma"/>
              <a:cs typeface="Tahoma"/>
            </a:endParaRPr>
          </a:p>
          <a:p>
            <a:pPr marL="286384" lvl="1">
              <a:lnSpc>
                <a:spcPct val="100000"/>
              </a:lnSpc>
              <a:spcBef>
                <a:spcPts val="665"/>
              </a:spcBef>
              <a:tabLst>
                <a:tab pos="480695" algn="l"/>
              </a:tabLst>
            </a:pPr>
            <a:r>
              <a:rPr lang="it-IT" sz="1200" spc="5" dirty="0">
                <a:latin typeface="Courier New"/>
                <a:cs typeface="Courier New"/>
              </a:rPr>
              <a:t>somma</a:t>
            </a:r>
            <a:r>
              <a:rPr lang="it-IT" sz="1200" spc="-75" dirty="0">
                <a:latin typeface="Courier New"/>
                <a:cs typeface="Courier New"/>
              </a:rPr>
              <a:t>(</a:t>
            </a:r>
            <a:r>
              <a:rPr lang="it-IT" sz="1200" spc="-75" dirty="0">
                <a:solidFill>
                  <a:srgbClr val="7F1962"/>
                </a:solidFill>
                <a:latin typeface="Courier New"/>
                <a:cs typeface="Courier New"/>
              </a:rPr>
              <a:t>i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30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a</a:t>
            </a:r>
            <a:r>
              <a:rPr lang="it-IT" sz="1200" spc="-5" dirty="0">
                <a:latin typeface="Courier New"/>
                <a:cs typeface="Courier New"/>
              </a:rPr>
              <a:t>,</a:t>
            </a:r>
            <a:r>
              <a:rPr lang="it-IT" sz="1200" spc="-14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in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14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b</a:t>
            </a:r>
            <a:r>
              <a:rPr lang="it-IT" sz="1200" spc="-5" dirty="0">
                <a:latin typeface="Courier New"/>
                <a:cs typeface="Courier New"/>
              </a:rPr>
              <a:t>)</a:t>
            </a:r>
            <a:r>
              <a:rPr lang="it-IT" sz="1200" spc="-100" dirty="0">
                <a:latin typeface="Courier New"/>
                <a:cs typeface="Courier New"/>
              </a:rPr>
              <a:t> </a:t>
            </a:r>
            <a:r>
              <a:rPr lang="it-IT" sz="1200" spc="-5" dirty="0">
                <a:latin typeface="Courier New"/>
                <a:cs typeface="Courier New"/>
              </a:rPr>
              <a:t>–</a:t>
            </a:r>
            <a:r>
              <a:rPr lang="it-IT" sz="1200" spc="-55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somma(</a:t>
            </a:r>
            <a:r>
              <a:rPr lang="it-IT" sz="1200" spc="-75" dirty="0">
                <a:solidFill>
                  <a:srgbClr val="7F1962"/>
                </a:solidFill>
                <a:latin typeface="Courier New"/>
                <a:cs typeface="Courier New"/>
              </a:rPr>
              <a:t>i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38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a</a:t>
            </a:r>
            <a:r>
              <a:rPr lang="it-IT" sz="1200" spc="-5" dirty="0">
                <a:latin typeface="Courier New"/>
                <a:cs typeface="Courier New"/>
              </a:rPr>
              <a:t>,</a:t>
            </a:r>
            <a:r>
              <a:rPr lang="it-IT" sz="1200" spc="-6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doubl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e</a:t>
            </a:r>
            <a:r>
              <a:rPr lang="it-IT" sz="1200" spc="-30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b</a:t>
            </a:r>
            <a:r>
              <a:rPr lang="it-IT" sz="1200" spc="-5" dirty="0">
                <a:latin typeface="Courier New"/>
                <a:cs typeface="Courier New"/>
              </a:rPr>
              <a:t>)</a:t>
            </a:r>
            <a:endParaRPr lang="it-IT" sz="1200" dirty="0">
              <a:latin typeface="Courier New"/>
              <a:cs typeface="Courier New"/>
            </a:endParaRPr>
          </a:p>
          <a:p>
            <a:pPr marL="629284" lvl="1" indent="-342900">
              <a:lnSpc>
                <a:spcPct val="100000"/>
              </a:lnSpc>
              <a:spcBef>
                <a:spcPts val="745"/>
              </a:spcBef>
              <a:buFont typeface="Wingdings" panose="05000000000000000000" pitchFamily="2" charset="2"/>
              <a:buChar char="§"/>
              <a:tabLst>
                <a:tab pos="480695" algn="l"/>
              </a:tabLst>
            </a:pPr>
            <a:r>
              <a:rPr lang="it-IT" sz="1850" spc="-100" dirty="0">
                <a:latin typeface="Tahoma"/>
                <a:cs typeface="Tahoma"/>
              </a:rPr>
              <a:t>Numerico</a:t>
            </a:r>
            <a:endParaRPr lang="it-IT" sz="1850" dirty="0">
              <a:latin typeface="Verdana"/>
              <a:cs typeface="Tahoma"/>
            </a:endParaRPr>
          </a:p>
          <a:p>
            <a:pPr marL="286384" lvl="1">
              <a:lnSpc>
                <a:spcPct val="100000"/>
              </a:lnSpc>
              <a:spcBef>
                <a:spcPts val="745"/>
              </a:spcBef>
              <a:tabLst>
                <a:tab pos="480695" algn="l"/>
              </a:tabLst>
            </a:pPr>
            <a:r>
              <a:rPr lang="it-IT" sz="1200" spc="5" dirty="0">
                <a:latin typeface="Courier New"/>
                <a:cs typeface="Courier New"/>
              </a:rPr>
              <a:t>somma</a:t>
            </a:r>
            <a:r>
              <a:rPr lang="it-IT" sz="1200" spc="-75" dirty="0">
                <a:latin typeface="Courier New"/>
                <a:cs typeface="Courier New"/>
              </a:rPr>
              <a:t>(</a:t>
            </a:r>
            <a:r>
              <a:rPr lang="it-IT" sz="1200" spc="-75" dirty="0">
                <a:solidFill>
                  <a:srgbClr val="7F1962"/>
                </a:solidFill>
                <a:latin typeface="Courier New"/>
                <a:cs typeface="Courier New"/>
              </a:rPr>
              <a:t>i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30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a</a:t>
            </a:r>
            <a:r>
              <a:rPr lang="it-IT" sz="1200" spc="-5" dirty="0">
                <a:latin typeface="Courier New"/>
                <a:cs typeface="Courier New"/>
              </a:rPr>
              <a:t>,</a:t>
            </a:r>
            <a:r>
              <a:rPr lang="it-IT" sz="1200" spc="-14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in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14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b</a:t>
            </a:r>
            <a:r>
              <a:rPr lang="it-IT" sz="1200" spc="-5" dirty="0">
                <a:latin typeface="Courier New"/>
                <a:cs typeface="Courier New"/>
              </a:rPr>
              <a:t>)</a:t>
            </a:r>
            <a:r>
              <a:rPr lang="it-IT" sz="1200" spc="-100" dirty="0">
                <a:latin typeface="Courier New"/>
                <a:cs typeface="Courier New"/>
              </a:rPr>
              <a:t> </a:t>
            </a:r>
            <a:r>
              <a:rPr lang="it-IT" sz="1200" spc="-5" dirty="0">
                <a:latin typeface="Courier New"/>
                <a:cs typeface="Courier New"/>
              </a:rPr>
              <a:t>–</a:t>
            </a:r>
            <a:r>
              <a:rPr lang="it-IT" sz="1200" spc="-55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somma(</a:t>
            </a:r>
            <a:r>
              <a:rPr lang="it-IT" sz="1200" spc="-75" dirty="0">
                <a:solidFill>
                  <a:srgbClr val="7F1962"/>
                </a:solidFill>
                <a:latin typeface="Courier New"/>
                <a:cs typeface="Courier New"/>
              </a:rPr>
              <a:t>i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38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a</a:t>
            </a:r>
            <a:r>
              <a:rPr lang="it-IT" sz="1200" spc="-5" dirty="0">
                <a:latin typeface="Courier New"/>
                <a:cs typeface="Courier New"/>
              </a:rPr>
              <a:t>,</a:t>
            </a:r>
            <a:r>
              <a:rPr lang="it-IT" sz="1200" spc="-6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in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22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b</a:t>
            </a:r>
            <a:r>
              <a:rPr lang="it-IT" sz="1200" spc="-5" dirty="0">
                <a:latin typeface="Courier New"/>
                <a:cs typeface="Courier New"/>
              </a:rPr>
              <a:t>,</a:t>
            </a:r>
            <a:r>
              <a:rPr lang="it-IT" sz="1200" spc="-6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solidFill>
                  <a:srgbClr val="7F1962"/>
                </a:solidFill>
                <a:latin typeface="Courier New"/>
                <a:cs typeface="Courier New"/>
              </a:rPr>
              <a:t>in</a:t>
            </a:r>
            <a:r>
              <a:rPr lang="it-IT" sz="1200" spc="-5" dirty="0">
                <a:solidFill>
                  <a:srgbClr val="7F1962"/>
                </a:solidFill>
                <a:latin typeface="Courier New"/>
                <a:cs typeface="Courier New"/>
              </a:rPr>
              <a:t>t</a:t>
            </a:r>
            <a:r>
              <a:rPr lang="it-IT" sz="1200" spc="-140" dirty="0">
                <a:latin typeface="Courier New"/>
                <a:cs typeface="Courier New"/>
              </a:rPr>
              <a:t> </a:t>
            </a:r>
            <a:r>
              <a:rPr lang="it-IT" sz="1200" spc="5" dirty="0">
                <a:latin typeface="Courier New"/>
                <a:cs typeface="Courier New"/>
              </a:rPr>
              <a:t>c</a:t>
            </a:r>
            <a:r>
              <a:rPr lang="it-IT" sz="1200" spc="-5" dirty="0">
                <a:latin typeface="Courier New"/>
                <a:cs typeface="Courier New"/>
              </a:rPr>
              <a:t>)</a:t>
            </a:r>
          </a:p>
          <a:p>
            <a:pPr marL="286384" lvl="1">
              <a:lnSpc>
                <a:spcPct val="100000"/>
              </a:lnSpc>
              <a:spcBef>
                <a:spcPts val="745"/>
              </a:spcBef>
              <a:tabLst>
                <a:tab pos="480695" algn="l"/>
              </a:tabLst>
            </a:pPr>
            <a:endParaRPr lang="it-IT" sz="1200" spc="-5" dirty="0">
              <a:latin typeface="Courier New"/>
              <a:cs typeface="Courier New"/>
            </a:endParaRPr>
          </a:p>
          <a:p>
            <a:pPr marL="634" indent="-171450">
              <a:spcBef>
                <a:spcPts val="745"/>
              </a:spcBef>
              <a:buFont typeface="Wingdings" panose="05000000000000000000" pitchFamily="2" charset="2"/>
              <a:buChar char="v"/>
              <a:tabLst>
                <a:tab pos="480695" algn="l"/>
              </a:tabLst>
            </a:pPr>
            <a:r>
              <a:rPr lang="it-IT" spc="-5" dirty="0">
                <a:cs typeface="Courier New"/>
              </a:rPr>
              <a:t>Il </a:t>
            </a:r>
            <a:r>
              <a:rPr lang="it-IT" spc="-5" dirty="0">
                <a:solidFill>
                  <a:schemeClr val="bg1"/>
                </a:solidFill>
                <a:cs typeface="Courier New"/>
              </a:rPr>
              <a:t>tipo di ritorno </a:t>
            </a:r>
            <a:r>
              <a:rPr lang="it-IT" u="sng" spc="-5" dirty="0">
                <a:cs typeface="Courier New"/>
              </a:rPr>
              <a:t>non</a:t>
            </a:r>
            <a:r>
              <a:rPr lang="it-IT" spc="-5" dirty="0">
                <a:cs typeface="Courier New"/>
              </a:rPr>
              <a:t> partecipa alla definizione della firma del metodo.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08C7A-103A-492F-8F83-259300F1F097}"/>
              </a:ext>
            </a:extLst>
          </p:cNvPr>
          <p:cNvSpPr txBox="1"/>
          <p:nvPr/>
        </p:nvSpPr>
        <p:spPr>
          <a:xfrm>
            <a:off x="6753752" y="2522872"/>
            <a:ext cx="45047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Calcolatrice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it-IT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somma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a, int b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(a + b);</a:t>
            </a:r>
          </a:p>
          <a:p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it-IT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somma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a, int b, int c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(a + b + c);</a:t>
            </a:r>
          </a:p>
          <a:p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DF7EF82-DD28-4C1A-83EB-4CFA84E98F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929093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 err="1"/>
              <a:t>Principi</a:t>
            </a:r>
            <a:r>
              <a:rPr lang="en-GB" dirty="0"/>
              <a:t> OOP: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 OVERRIDE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599" y="1582417"/>
            <a:ext cx="11649722" cy="25323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È la possibilità che hanno le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sottoclassi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ridefinire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un metodo della loro superclasse;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La firma del metodo </a:t>
            </a:r>
            <a:r>
              <a:rPr lang="it-IT" altLang="it-IT" u="sng" dirty="0">
                <a:solidFill>
                  <a:schemeClr val="bg1"/>
                </a:solidFill>
                <a:latin typeface="Arial Unicode MS"/>
              </a:rPr>
              <a:t>non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cambia; cambia solo l’implementazione.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1850" spc="114" dirty="0">
              <a:solidFill>
                <a:schemeClr val="bg1"/>
              </a:solidFill>
              <a:latin typeface="Arial Unicode MS"/>
              <a:cs typeface="Trebuchet M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Regole per l’override: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Nella sottoclasse la firma deve essere la stessa;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Il tipo di ritorno del metodo di cui si fa l’override non deve cambiare;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Il metodo ridefinito non deve avere un’accessibilità minore di quello che ridefinisce;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Non è possibile effettuare l’override dei costrutti, questi non sono ereditati dalla sottoclassi.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6BB17-654F-4D19-84EE-2BE641C1E171}"/>
              </a:ext>
            </a:extLst>
          </p:cNvPr>
          <p:cNvSpPr txBox="1"/>
          <p:nvPr/>
        </p:nvSpPr>
        <p:spPr>
          <a:xfrm>
            <a:off x="6012963" y="4117972"/>
            <a:ext cx="54575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public class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/>
                <a:cs typeface="Courier New"/>
              </a:rPr>
              <a:t>Manager</a:t>
            </a:r>
            <a:r>
              <a:rPr lang="it-IT" sz="1200" dirty="0">
                <a:latin typeface="Courier New"/>
                <a:cs typeface="Courier New"/>
              </a:rPr>
              <a:t> </a:t>
            </a:r>
            <a:r>
              <a:rPr lang="it-IT" sz="1200" b="1" dirty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rPr>
              <a:t>extends</a:t>
            </a:r>
            <a:r>
              <a:rPr lang="it-IT" sz="1200" dirty="0">
                <a:latin typeface="Courier New"/>
                <a:cs typeface="Courier New"/>
              </a:rPr>
              <a:t>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/>
                <a:cs typeface="Courier New"/>
              </a:rPr>
              <a:t>Dipendente</a:t>
            </a:r>
            <a:r>
              <a:rPr lang="it-IT" sz="1200" dirty="0">
                <a:latin typeface="Courier New"/>
                <a:cs typeface="Courier New"/>
              </a:rPr>
              <a:t>{</a:t>
            </a:r>
          </a:p>
          <a:p>
            <a:r>
              <a:rPr lang="it-IT" sz="1200" dirty="0">
                <a:latin typeface="Courier New"/>
                <a:cs typeface="Courier New"/>
              </a:rPr>
              <a:t>   </a:t>
            </a:r>
            <a:r>
              <a:rPr lang="it-IT" sz="1200" b="1" dirty="0">
                <a:solidFill>
                  <a:schemeClr val="accent4">
                    <a:lumMod val="75000"/>
                  </a:schemeClr>
                </a:solidFill>
                <a:latin typeface="Arial Unicode MS"/>
              </a:rPr>
              <a:t>  </a:t>
            </a:r>
            <a:r>
              <a:rPr lang="it-IT" sz="1200" dirty="0">
                <a:solidFill>
                  <a:schemeClr val="bg1"/>
                </a:solidFill>
                <a:latin typeface="Courier New"/>
                <a:cs typeface="Courier New"/>
              </a:rPr>
              <a:t>private</a:t>
            </a:r>
            <a:r>
              <a:rPr lang="it-IT" sz="1200" b="1" dirty="0">
                <a:solidFill>
                  <a:schemeClr val="accent4">
                    <a:lumMod val="75000"/>
                  </a:schemeClr>
                </a:solidFill>
                <a:latin typeface="Arial Unicode MS"/>
              </a:rPr>
              <a:t>  </a:t>
            </a:r>
            <a:r>
              <a:rPr lang="it-IT" sz="1200" dirty="0">
                <a:latin typeface="Courier New"/>
                <a:cs typeface="Courier New"/>
              </a:rPr>
              <a:t>int bonus;</a:t>
            </a:r>
          </a:p>
          <a:p>
            <a:r>
              <a:rPr lang="it-IT" sz="1200" dirty="0">
                <a:latin typeface="Courier New"/>
                <a:cs typeface="Courier New"/>
              </a:rPr>
              <a:t>    </a:t>
            </a:r>
          </a:p>
          <a:p>
            <a:r>
              <a:rPr lang="it-IT" sz="1200" dirty="0">
                <a:latin typeface="Courier New"/>
                <a:cs typeface="Courier New"/>
              </a:rPr>
              <a:t>    </a:t>
            </a:r>
            <a:r>
              <a:rPr lang="it-IT" sz="1200" dirty="0">
                <a:solidFill>
                  <a:schemeClr val="bg1"/>
                </a:solidFill>
                <a:latin typeface="Courier New"/>
                <a:cs typeface="Courier New"/>
              </a:rPr>
              <a:t>@Override</a:t>
            </a:r>
          </a:p>
          <a:p>
            <a:r>
              <a:rPr lang="it-IT" sz="1200" dirty="0">
                <a:solidFill>
                  <a:schemeClr val="bg1"/>
                </a:solidFill>
                <a:latin typeface="Courier New"/>
                <a:cs typeface="Courier New"/>
              </a:rPr>
              <a:t>    public </a:t>
            </a:r>
            <a:r>
              <a:rPr lang="it-IT" sz="1200" b="1" dirty="0">
                <a:solidFill>
                  <a:srgbClr val="7F1962"/>
                </a:solidFill>
                <a:latin typeface="Courier New"/>
                <a:cs typeface="Courier New"/>
              </a:rPr>
              <a:t>int stipendio()</a:t>
            </a:r>
            <a:r>
              <a:rPr lang="it-IT" sz="1200" dirty="0">
                <a:solidFill>
                  <a:schemeClr val="bg1"/>
                </a:solidFill>
                <a:latin typeface="Courier New"/>
                <a:cs typeface="Courier New"/>
              </a:rPr>
              <a:t>{</a:t>
            </a:r>
          </a:p>
          <a:p>
            <a:r>
              <a:rPr lang="it-IT" sz="1200" dirty="0">
                <a:latin typeface="Courier New"/>
                <a:cs typeface="Courier New"/>
              </a:rPr>
              <a:t>        return ((getOreLavorate * getPagaOraria)+ bonus);</a:t>
            </a:r>
          </a:p>
          <a:p>
            <a:r>
              <a:rPr lang="it-IT" sz="1200" dirty="0">
                <a:latin typeface="Courier New"/>
                <a:cs typeface="Courier New"/>
              </a:rPr>
              <a:t>    } </a:t>
            </a:r>
          </a:p>
          <a:p>
            <a:r>
              <a:rPr lang="it-IT" sz="1200" dirty="0">
                <a:latin typeface="Courier New"/>
                <a:cs typeface="Courier New"/>
              </a:rPr>
              <a:t>}</a:t>
            </a:r>
          </a:p>
          <a:p>
            <a:endParaRPr lang="it-IT" sz="1200" dirty="0">
              <a:latin typeface="Courier New"/>
              <a:cs typeface="Courier New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055AF35-2B6B-4D50-9414-3437CC5DBE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07954-18AA-FB56-8176-D2F34E1C40BC}"/>
              </a:ext>
            </a:extLst>
          </p:cNvPr>
          <p:cNvSpPr txBox="1"/>
          <p:nvPr/>
        </p:nvSpPr>
        <p:spPr>
          <a:xfrm>
            <a:off x="228599" y="4114800"/>
            <a:ext cx="5457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Courier New"/>
                <a:cs typeface="Courier New"/>
              </a:rPr>
              <a:t>public class </a:t>
            </a:r>
            <a:r>
              <a:rPr lang="it-IT" sz="1200" b="1" dirty="0">
                <a:solidFill>
                  <a:schemeClr val="accent6">
                    <a:lumMod val="50000"/>
                  </a:schemeClr>
                </a:solidFill>
                <a:latin typeface="Courier New"/>
                <a:cs typeface="Courier New"/>
              </a:rPr>
              <a:t>Dipendente</a:t>
            </a:r>
            <a:r>
              <a:rPr lang="it-IT" sz="1200" dirty="0">
                <a:latin typeface="Courier New"/>
                <a:cs typeface="Courier New"/>
              </a:rPr>
              <a:t> {</a:t>
            </a:r>
          </a:p>
          <a:p>
            <a:r>
              <a:rPr lang="it-IT" sz="1200" dirty="0">
                <a:latin typeface="Courier New"/>
                <a:cs typeface="Courier New"/>
              </a:rPr>
              <a:t>     private int oreLavorate;</a:t>
            </a:r>
          </a:p>
          <a:p>
            <a:r>
              <a:rPr lang="it-IT" sz="1200" dirty="0">
                <a:latin typeface="Courier New"/>
                <a:cs typeface="Courier New"/>
              </a:rPr>
              <a:t>     private int pagaOraria;</a:t>
            </a:r>
          </a:p>
          <a:p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     </a:t>
            </a:r>
            <a:r>
              <a:rPr lang="it-IT" sz="1200" dirty="0">
                <a:solidFill>
                  <a:schemeClr val="bg1"/>
                </a:solidFill>
                <a:latin typeface="Courier New"/>
                <a:cs typeface="Courier New"/>
              </a:rPr>
              <a:t>public </a:t>
            </a:r>
            <a:r>
              <a:rPr lang="it-IT" sz="1200" b="1" dirty="0">
                <a:solidFill>
                  <a:srgbClr val="7F1962"/>
                </a:solidFill>
                <a:latin typeface="Courier New"/>
                <a:cs typeface="Courier New"/>
              </a:rPr>
              <a:t>int stipendio()</a:t>
            </a:r>
            <a:r>
              <a:rPr lang="it-IT" sz="1200" dirty="0">
                <a:solidFill>
                  <a:schemeClr val="bg1"/>
                </a:solidFill>
                <a:latin typeface="Courier New"/>
                <a:cs typeface="Courier New"/>
              </a:rPr>
              <a:t>{</a:t>
            </a:r>
          </a:p>
          <a:p>
            <a:r>
              <a:rPr lang="it-IT" sz="1200" dirty="0">
                <a:latin typeface="Courier New"/>
                <a:cs typeface="Courier New"/>
              </a:rPr>
              <a:t>        return oreLavorate * pagaOraria;</a:t>
            </a:r>
          </a:p>
          <a:p>
            <a:r>
              <a:rPr lang="it-IT" sz="1200" dirty="0">
                <a:latin typeface="Courier New"/>
                <a:cs typeface="Courier New"/>
              </a:rPr>
              <a:t>     }</a:t>
            </a:r>
          </a:p>
          <a:p>
            <a:r>
              <a:rPr lang="it-IT" sz="1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7497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123" y="3179285"/>
            <a:ext cx="5777753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Caratteristiche avanzate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4206B5E-816F-4317-9D36-0E65F279BC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3576410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Caratteristiche avanzate: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CLASSI ASTRATTE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59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82417"/>
            <a:ext cx="11216884" cy="22847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Una classe astratta è </a:t>
            </a:r>
            <a:r>
              <a:rPr lang="it-IT" dirty="0">
                <a:latin typeface="Arial Unicode MS"/>
              </a:rPr>
              <a:t>utilizzata per definire caratteristiche comuni fra classi di una determinata gerarchia; 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Una classe astratta </a:t>
            </a:r>
            <a:r>
              <a:rPr lang="it-IT" altLang="it-IT" u="sng" dirty="0">
                <a:solidFill>
                  <a:schemeClr val="bg1"/>
                </a:solidFill>
                <a:latin typeface="Arial Unicode MS"/>
              </a:rPr>
              <a:t>non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 può essere istanziata, è progettata per svolgere la funzione di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classe base</a:t>
            </a:r>
            <a:r>
              <a:rPr lang="it-IT" altLang="it-IT" dirty="0">
                <a:solidFill>
                  <a:srgbClr val="7F1962"/>
                </a:solidFill>
                <a:latin typeface="Arial Unicode MS"/>
              </a:rPr>
              <a:t>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e da cui le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classi derivate</a:t>
            </a:r>
            <a:r>
              <a:rPr lang="it-IT" altLang="it-IT" dirty="0">
                <a:solidFill>
                  <a:srgbClr val="7F1962"/>
                </a:solidFill>
                <a:latin typeface="Arial Unicode MS"/>
              </a:rPr>
              <a:t> 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possono ereditare i metodi;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Può avere metodi non pubblici, un costruttore, come una classe a tutti gli effetti ma non istanziabile;</a:t>
            </a: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La sua dichiarazione è caratterizzata dall'utilizzo della keyword 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abstract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4206B5E-816F-4317-9D36-0E65F279BC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ACB97-D0B9-07DF-FDC2-0256A9143F33}"/>
              </a:ext>
            </a:extLst>
          </p:cNvPr>
          <p:cNvSpPr txBox="1"/>
          <p:nvPr/>
        </p:nvSpPr>
        <p:spPr>
          <a:xfrm>
            <a:off x="228600" y="4167187"/>
            <a:ext cx="29738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public </a:t>
            </a:r>
            <a:r>
              <a:rPr lang="en-US" sz="1200" b="1" dirty="0">
                <a:solidFill>
                  <a:srgbClr val="7F1962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class </a:t>
            </a:r>
            <a:r>
              <a:rPr lang="en-US" sz="1200" b="1" dirty="0" err="1">
                <a:solidFill>
                  <a:srgbClr val="7F1962"/>
                </a:solidFill>
                <a:effectLst/>
                <a:latin typeface="Courier New" panose="02070309020205020404" pitchFamily="49" charset="0"/>
              </a:rPr>
              <a:t>Figura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private String nome;</a:t>
            </a:r>
          </a:p>
          <a:p>
            <a:endParaRPr lang="en-US" sz="12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public </a:t>
            </a:r>
            <a:r>
              <a:rPr lang="en-US" sz="1200" b="1" dirty="0" err="1">
                <a:solidFill>
                  <a:srgbClr val="7F1962"/>
                </a:solidFill>
                <a:latin typeface="Courier New" panose="02070309020205020404" pitchFamily="49" charset="0"/>
              </a:rPr>
              <a:t>Figura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(nome)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  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this.nome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= nome;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}</a:t>
            </a:r>
          </a:p>
          <a:p>
            <a:endParaRPr lang="en-US" sz="12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protected String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</a:rPr>
              <a:t>getNome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()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   return nome;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}	</a:t>
            </a:r>
            <a:endParaRPr lang="en-US" sz="120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2107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Caratteristiche avanzate: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CLASSI ASTRATTE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60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548-560F-4451-8E3F-40DDDCC98116}"/>
              </a:ext>
            </a:extLst>
          </p:cNvPr>
          <p:cNvSpPr txBox="1"/>
          <p:nvPr/>
        </p:nvSpPr>
        <p:spPr>
          <a:xfrm>
            <a:off x="228600" y="1562589"/>
            <a:ext cx="11649722" cy="21455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Una classe astratta può contenere o meno metodi astratti, ma una classe che contiene metodi astratti deve necessariamente essere dichiarata come astratta;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I metodi astratti </a:t>
            </a:r>
            <a:r>
              <a:rPr lang="it-IT" u="sng" dirty="0">
                <a:solidFill>
                  <a:schemeClr val="bg1"/>
                </a:solidFill>
                <a:latin typeface="Arial Unicode MS"/>
              </a:rPr>
              <a:t>non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hanno un’implementazione e necessariamente la sottoclasse dovrà effettuarne l’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override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4206B5E-816F-4317-9D36-0E65F279BC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E8377-578F-4816-9D19-D1C1CA279D55}"/>
              </a:ext>
            </a:extLst>
          </p:cNvPr>
          <p:cNvSpPr txBox="1"/>
          <p:nvPr/>
        </p:nvSpPr>
        <p:spPr>
          <a:xfrm>
            <a:off x="228600" y="4095082"/>
            <a:ext cx="4167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200" b="1" dirty="0">
                <a:solidFill>
                  <a:srgbClr val="7E21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class </a:t>
            </a:r>
            <a:r>
              <a:rPr lang="en-US" sz="1200" b="1" dirty="0" err="1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Figura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String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getColore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(){…};</a:t>
            </a:r>
            <a:endParaRPr lang="en-US" sz="120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200" b="1" dirty="0">
                <a:solidFill>
                  <a:srgbClr val="7E21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getArea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4CF12-6786-A30D-E882-340A03697208}"/>
              </a:ext>
            </a:extLst>
          </p:cNvPr>
          <p:cNvSpPr txBox="1"/>
          <p:nvPr/>
        </p:nvSpPr>
        <p:spPr>
          <a:xfrm>
            <a:off x="3950064" y="4095082"/>
            <a:ext cx="384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ublic class </a:t>
            </a:r>
            <a:r>
              <a:rPr lang="en-US" sz="1200" b="1" dirty="0" err="1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Triangolo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200" b="1" dirty="0" err="1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Figura</a:t>
            </a:r>
            <a:r>
              <a:rPr lang="en-US" sz="1200" b="1" dirty="0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public int </a:t>
            </a:r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getArea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{…};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C4B7-8A2B-CAE6-3CAB-91361D744F0D}"/>
              </a:ext>
            </a:extLst>
          </p:cNvPr>
          <p:cNvSpPr txBox="1"/>
          <p:nvPr/>
        </p:nvSpPr>
        <p:spPr>
          <a:xfrm>
            <a:off x="8222943" y="4095082"/>
            <a:ext cx="373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ublic class </a:t>
            </a:r>
            <a:r>
              <a:rPr lang="en-US" sz="1200" b="1" dirty="0" err="1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Quadrato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200" b="1" dirty="0" err="1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Figura</a:t>
            </a:r>
            <a:r>
              <a:rPr lang="en-US" sz="1200" b="1" dirty="0">
                <a:solidFill>
                  <a:srgbClr val="7F196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public int </a:t>
            </a:r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getArea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{…};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090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864" y="3108960"/>
            <a:ext cx="539227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Ambiente di sviluppo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7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D689B74-39C6-4039-8DC3-775FDAD9F9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46863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2300"/>
            <a:ext cx="11649722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Caratteristiche avanzate: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INTERFACCE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61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F184D-5ABE-4C62-83E7-8E7449BD1D28}"/>
              </a:ext>
            </a:extLst>
          </p:cNvPr>
          <p:cNvSpPr txBox="1"/>
          <p:nvPr/>
        </p:nvSpPr>
        <p:spPr>
          <a:xfrm>
            <a:off x="228600" y="1583514"/>
            <a:ext cx="11649722" cy="25598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Un’interfaccia è un tipo astratto usato per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descrivere il comportamento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che una classe deve implementare;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Al suo interno tutti i metodi </a:t>
            </a:r>
            <a:r>
              <a:rPr lang="it-IT" u="sng" dirty="0">
                <a:solidFill>
                  <a:schemeClr val="bg1"/>
                </a:solidFill>
                <a:latin typeface="Arial Unicode MS"/>
              </a:rPr>
              <a:t>non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hanno implementazione;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La definizione di quest’ultimi è lasciata alle classi che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implementano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l’interfaccia;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È definita con la parola chiave </a:t>
            </a:r>
            <a:r>
              <a:rPr lang="it-IT" b="1" dirty="0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interface</a:t>
            </a:r>
            <a:r>
              <a:rPr lang="it-IT" dirty="0">
                <a:solidFill>
                  <a:schemeClr val="bg1"/>
                </a:solidFill>
                <a:latin typeface="Arial Unicode MS"/>
              </a:rPr>
              <a:t> e viene implementata da una classe;</a:t>
            </a:r>
            <a:endParaRPr lang="it-IT" b="1" dirty="0">
              <a:solidFill>
                <a:schemeClr val="accent5">
                  <a:lumMod val="75000"/>
                </a:schemeClr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Una classe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può estendere solo una classe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, </a:t>
            </a: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ma implementare più interfacce</a:t>
            </a: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;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solidFill>
                  <a:schemeClr val="bg1"/>
                </a:solidFill>
                <a:latin typeface="Arial Unicode MS"/>
              </a:rPr>
              <a:t>Java non consente l’ereditarietà multipla ma tramite l’utilizzo delle interfacce possiamo gestirla.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F3A96DA-F9CF-496B-A5C7-F1312C1B63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2253024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C435-FB20-49F8-AB7E-6031E2D4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473666" cy="640080"/>
          </a:xfrm>
        </p:spPr>
        <p:txBody>
          <a:bodyPr>
            <a:normAutofit/>
          </a:bodyPr>
          <a:lstStyle/>
          <a:p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avanzate</a:t>
            </a:r>
            <a:r>
              <a:rPr lang="en-US" dirty="0"/>
              <a:t>: </a:t>
            </a:r>
            <a:r>
              <a:rPr lang="en-US" dirty="0">
                <a:solidFill>
                  <a:srgbClr val="7E217D"/>
                </a:solidFill>
              </a:rPr>
              <a:t>INTERFACCE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D6997-A4A1-4591-A8AD-D65A64DDE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135A-F1E2-4AA0-BB03-1CBEA6F093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E186A-15A3-443A-93ED-6C09DCEAE9A0}"/>
              </a:ext>
            </a:extLst>
          </p:cNvPr>
          <p:cNvSpPr txBox="1"/>
          <p:nvPr/>
        </p:nvSpPr>
        <p:spPr>
          <a:xfrm>
            <a:off x="228598" y="1582417"/>
            <a:ext cx="5867401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accent3">
                    <a:lumMod val="75000"/>
                  </a:schemeClr>
                </a:solidFill>
                <a:latin typeface="Arial Unicode MS"/>
              </a:rPr>
              <a:t>Classe Astratta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Si definisce con la parola chiave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abstract</a:t>
            </a:r>
            <a:r>
              <a:rPr lang="it-IT" i="1" dirty="0">
                <a:solidFill>
                  <a:schemeClr val="bg1"/>
                </a:solidFill>
                <a:latin typeface="Arial Unicode MS"/>
              </a:rPr>
              <a:t> class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I metodi con modificatori </a:t>
            </a:r>
            <a:r>
              <a:rPr lang="it-IT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public, protected, private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Può dichiarare campi che non sono costanti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Si utilizza la parola chiave </a:t>
            </a:r>
            <a:r>
              <a:rPr lang="it-IT" b="1" dirty="0">
                <a:solidFill>
                  <a:srgbClr val="7F1962"/>
                </a:solidFill>
                <a:latin typeface="Arial Unicode MS"/>
              </a:rPr>
              <a:t>extends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Può contenere metodi non astratti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  <a:latin typeface="Arial Unicode MS"/>
              </a:rPr>
              <a:t>Ha un costruttore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  <a:endParaRPr lang="it-IT" dirty="0">
              <a:solidFill>
                <a:schemeClr val="bg1"/>
              </a:solidFill>
              <a:latin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059A3-0B45-4D95-9494-5178ED1222E7}"/>
              </a:ext>
            </a:extLst>
          </p:cNvPr>
          <p:cNvSpPr txBox="1"/>
          <p:nvPr/>
        </p:nvSpPr>
        <p:spPr>
          <a:xfrm>
            <a:off x="6173201" y="1583684"/>
            <a:ext cx="567485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Arial Unicode MS"/>
              </a:rPr>
              <a:t>Interfaccia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 Unicode MS"/>
              </a:rPr>
              <a:t>Si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definisce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con la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parola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chiave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b="1" dirty="0">
                <a:solidFill>
                  <a:srgbClr val="7F1962"/>
                </a:solidFill>
                <a:latin typeface="Arial Unicode MS"/>
              </a:rPr>
              <a:t>interface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 Unicode MS"/>
              </a:rPr>
              <a:t>I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metodi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hanno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tutti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modificatore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b="1" dirty="0">
                <a:solidFill>
                  <a:srgbClr val="7F1962"/>
                </a:solidFill>
                <a:latin typeface="Arial Unicode MS"/>
              </a:rPr>
              <a:t>public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 Unicode MS"/>
              </a:rPr>
              <a:t>Non può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contenere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metodi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non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astratti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  <a:endParaRPr lang="en-US" i="1" dirty="0">
              <a:solidFill>
                <a:schemeClr val="bg1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 Unicode MS"/>
              </a:rPr>
              <a:t>Si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utilizza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parola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chiave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b="1" dirty="0">
                <a:solidFill>
                  <a:srgbClr val="7F1962"/>
                </a:solidFill>
                <a:latin typeface="Arial Unicode MS"/>
              </a:rPr>
              <a:t>implements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 Unicode MS"/>
              </a:rPr>
              <a:t>Si possono definire solo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costanti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 Unicode MS"/>
              </a:rPr>
              <a:t>Non ha </a:t>
            </a:r>
            <a:r>
              <a:rPr lang="en-US" dirty="0" err="1">
                <a:solidFill>
                  <a:schemeClr val="bg1"/>
                </a:solidFill>
                <a:latin typeface="Arial Unicode MS"/>
              </a:rPr>
              <a:t>costruttore</a:t>
            </a:r>
            <a:r>
              <a:rPr lang="en-US" dirty="0">
                <a:solidFill>
                  <a:schemeClr val="bg1"/>
                </a:solidFill>
                <a:latin typeface="Arial Unicode M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85051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C435-FB20-49F8-AB7E-6031E2D4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473666" cy="640080"/>
          </a:xfrm>
        </p:spPr>
        <p:txBody>
          <a:bodyPr>
            <a:normAutofit/>
          </a:bodyPr>
          <a:lstStyle/>
          <a:p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avanzate</a:t>
            </a:r>
            <a:r>
              <a:rPr lang="en-US" dirty="0"/>
              <a:t>: </a:t>
            </a:r>
            <a:r>
              <a:rPr lang="en-US" dirty="0">
                <a:solidFill>
                  <a:srgbClr val="7E217D"/>
                </a:solidFill>
              </a:rPr>
              <a:t>INTERFACCE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D6997-A4A1-4591-A8AD-D65A64DDE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135A-F1E2-4AA0-BB03-1CBEA6F093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E186A-15A3-443A-93ED-6C09DCEAE9A0}"/>
              </a:ext>
            </a:extLst>
          </p:cNvPr>
          <p:cNvSpPr txBox="1"/>
          <p:nvPr/>
        </p:nvSpPr>
        <p:spPr>
          <a:xfrm>
            <a:off x="228599" y="1372541"/>
            <a:ext cx="4604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DatabaseRepository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/**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Metodo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per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la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ricerca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di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tutte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le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righe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dal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DB.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@return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*/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List&lt;Row&gt; findAll();</a:t>
            </a:r>
          </a:p>
          <a:p>
            <a:pPr lvl="1"/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/**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Metodo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per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la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ricerca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di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una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riga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per ID.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@param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id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@return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*/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findById(</a:t>
            </a:r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/**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Metodo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per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la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creazione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di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una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nuova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riga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.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@param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id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@param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row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@return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*/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insert(Row </a:t>
            </a:r>
            <a:r>
              <a:rPr lang="it-IT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row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/**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Metodo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per l'aggiornamento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di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una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riga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.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@param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id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@param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row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@return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*/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update(Row </a:t>
            </a:r>
            <a:r>
              <a:rPr lang="it-IT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row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/**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Metodo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per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la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cancellazione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di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una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u="sng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riga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.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@param</a:t>
            </a:r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id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 </a:t>
            </a:r>
            <a:r>
              <a:rPr lang="it-IT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@return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*/</a:t>
            </a:r>
            <a:endParaRPr lang="it-IT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boolean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deleteById(</a:t>
            </a:r>
            <a:r>
              <a:rPr lang="it-IT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7F353-5549-FF61-8921-CA4CDBAACE46}"/>
              </a:ext>
            </a:extLst>
          </p:cNvPr>
          <p:cNvSpPr txBox="1"/>
          <p:nvPr/>
        </p:nvSpPr>
        <p:spPr>
          <a:xfrm>
            <a:off x="4343400" y="1372541"/>
            <a:ext cx="4604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OracleDatabaseRepository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DatabaseRepository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@Override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List&lt;Row&gt;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findAll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lvl="1"/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method stub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lvl="1"/>
            <a:b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@Override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findById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lvl="1"/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method stub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lvl="1"/>
            <a:b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@Override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insert(Row </a:t>
            </a:r>
            <a:r>
              <a:rPr lang="en-US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row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lvl="1"/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method stub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lvl="1"/>
            <a:b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@Override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update(Row </a:t>
            </a:r>
            <a:r>
              <a:rPr lang="en-US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row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lvl="1"/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method stub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lvl="1"/>
            <a:b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@Override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boolean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deleteById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lvl="1"/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sz="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method stub</a:t>
            </a: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2BCE6-545E-C150-D942-6FA3608A2B42}"/>
              </a:ext>
            </a:extLst>
          </p:cNvPr>
          <p:cNvSpPr/>
          <p:nvPr/>
        </p:nvSpPr>
        <p:spPr>
          <a:xfrm>
            <a:off x="9206752" y="2474615"/>
            <a:ext cx="1407459" cy="5737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&lt;&lt;interface&gt;&gt;</a:t>
            </a:r>
          </a:p>
          <a:p>
            <a:pPr algn="ctr"/>
            <a:r>
              <a:rPr lang="en-US" sz="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DatabaseRepostory</a:t>
            </a:r>
            <a:endParaRPr lang="en-US" sz="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974950-BE1E-1530-72D9-92A137317282}"/>
              </a:ext>
            </a:extLst>
          </p:cNvPr>
          <p:cNvSpPr/>
          <p:nvPr/>
        </p:nvSpPr>
        <p:spPr>
          <a:xfrm>
            <a:off x="8113059" y="3684494"/>
            <a:ext cx="1660924" cy="57374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OracleDatabaseRepository</a:t>
            </a:r>
            <a:endParaRPr lang="en-US" sz="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D853AC-7631-3155-0434-506F0031F7A2}"/>
              </a:ext>
            </a:extLst>
          </p:cNvPr>
          <p:cNvSpPr/>
          <p:nvPr/>
        </p:nvSpPr>
        <p:spPr>
          <a:xfrm>
            <a:off x="10187161" y="3684493"/>
            <a:ext cx="1660924" cy="57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MySQLDatabaseRepository</a:t>
            </a:r>
            <a:endParaRPr lang="en-US" sz="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B19FEA-D8C8-7D29-C8FF-429F4FA2C3AA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8943521" y="3048356"/>
            <a:ext cx="966961" cy="63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BBCCD-D5AE-A3CC-6F3F-72BA5F05F3B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9910482" y="3048356"/>
            <a:ext cx="1107141" cy="6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29DFAF-22F5-D8CB-FF2E-08D2C2330B77}"/>
              </a:ext>
            </a:extLst>
          </p:cNvPr>
          <p:cNvSpPr txBox="1"/>
          <p:nvPr/>
        </p:nvSpPr>
        <p:spPr>
          <a:xfrm>
            <a:off x="8424789" y="3205269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&lt;&lt;implements&gt;&gt;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EE89A-FBA6-9058-5F06-1D3BFFDE60BF}"/>
              </a:ext>
            </a:extLst>
          </p:cNvPr>
          <p:cNvSpPr txBox="1"/>
          <p:nvPr/>
        </p:nvSpPr>
        <p:spPr>
          <a:xfrm>
            <a:off x="10498891" y="3213556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&lt;&lt;implements&gt;&gt;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55EF6-AFEC-E272-BEF0-2CDA22B4A3BF}"/>
              </a:ext>
            </a:extLst>
          </p:cNvPr>
          <p:cNvSpPr/>
          <p:nvPr/>
        </p:nvSpPr>
        <p:spPr>
          <a:xfrm>
            <a:off x="9206751" y="1676540"/>
            <a:ext cx="1407459" cy="5737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&lt;&lt;interface&gt;&gt;</a:t>
            </a:r>
          </a:p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333184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19BA2F-5D36-3629-D7C7-9D07E4853E42}"/>
              </a:ext>
            </a:extLst>
          </p:cNvPr>
          <p:cNvSpPr/>
          <p:nvPr/>
        </p:nvSpPr>
        <p:spPr>
          <a:xfrm>
            <a:off x="1550504" y="1278437"/>
            <a:ext cx="9342783" cy="26592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CC435-FB20-49F8-AB7E-6031E2D4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9473666" cy="640080"/>
          </a:xfrm>
        </p:spPr>
        <p:txBody>
          <a:bodyPr>
            <a:normAutofit/>
          </a:bodyPr>
          <a:lstStyle/>
          <a:p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avanzate</a:t>
            </a:r>
            <a:r>
              <a:rPr lang="en-US" dirty="0"/>
              <a:t>: </a:t>
            </a:r>
            <a:r>
              <a:rPr lang="en-US" dirty="0">
                <a:solidFill>
                  <a:srgbClr val="7E217D"/>
                </a:solidFill>
              </a:rPr>
              <a:t>INTERFACCE</a:t>
            </a:r>
            <a:endParaRPr lang="it-IT" dirty="0">
              <a:solidFill>
                <a:srgbClr val="7E217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D6997-A4A1-4591-A8AD-D65A64DDE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135A-F1E2-4AA0-BB03-1CBEA6F093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2BCE6-545E-C150-D942-6FA3608A2B42}"/>
              </a:ext>
            </a:extLst>
          </p:cNvPr>
          <p:cNvSpPr/>
          <p:nvPr/>
        </p:nvSpPr>
        <p:spPr>
          <a:xfrm>
            <a:off x="5392270" y="3172620"/>
            <a:ext cx="1407459" cy="5737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&lt;&lt;interface&gt;&gt;</a:t>
            </a:r>
          </a:p>
          <a:p>
            <a:pPr algn="ctr"/>
            <a:r>
              <a:rPr lang="en-US" sz="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DatabaseRepostory</a:t>
            </a:r>
            <a:endParaRPr lang="en-US" sz="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974950-BE1E-1530-72D9-92A137317282}"/>
              </a:ext>
            </a:extLst>
          </p:cNvPr>
          <p:cNvSpPr/>
          <p:nvPr/>
        </p:nvSpPr>
        <p:spPr>
          <a:xfrm>
            <a:off x="4298577" y="4511429"/>
            <a:ext cx="1660924" cy="57374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OracleDatabaseRepository</a:t>
            </a:r>
            <a:endParaRPr lang="en-US" sz="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D853AC-7631-3155-0434-506F0031F7A2}"/>
              </a:ext>
            </a:extLst>
          </p:cNvPr>
          <p:cNvSpPr/>
          <p:nvPr/>
        </p:nvSpPr>
        <p:spPr>
          <a:xfrm>
            <a:off x="6372679" y="4511428"/>
            <a:ext cx="1660924" cy="573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MySQLDatabaseRepository</a:t>
            </a:r>
            <a:endParaRPr lang="en-US" sz="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BBCCD-D5AE-A3CC-6F3F-72BA5F05F3B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6000" y="3746361"/>
            <a:ext cx="1107141" cy="76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29DFAF-22F5-D8CB-FF2E-08D2C2330B77}"/>
              </a:ext>
            </a:extLst>
          </p:cNvPr>
          <p:cNvSpPr txBox="1"/>
          <p:nvPr/>
        </p:nvSpPr>
        <p:spPr>
          <a:xfrm>
            <a:off x="4610307" y="4032204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&lt;&lt;implements&gt;&gt;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EE89A-FBA6-9058-5F06-1D3BFFDE60BF}"/>
              </a:ext>
            </a:extLst>
          </p:cNvPr>
          <p:cNvSpPr txBox="1"/>
          <p:nvPr/>
        </p:nvSpPr>
        <p:spPr>
          <a:xfrm>
            <a:off x="6684409" y="4040491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&lt;&lt;implements&gt;&gt;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16ACF-5F33-C6A5-19DD-AA9915C220AF}"/>
              </a:ext>
            </a:extLst>
          </p:cNvPr>
          <p:cNvSpPr txBox="1"/>
          <p:nvPr/>
        </p:nvSpPr>
        <p:spPr>
          <a:xfrm>
            <a:off x="1580518" y="138727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CEC99B-7908-94F3-6B79-A498A53AC95A}"/>
              </a:ext>
            </a:extLst>
          </p:cNvPr>
          <p:cNvSpPr/>
          <p:nvPr/>
        </p:nvSpPr>
        <p:spPr>
          <a:xfrm>
            <a:off x="5265538" y="2122870"/>
            <a:ext cx="1660924" cy="57374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Banca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FB7737-6959-AA20-FB94-95A02AD306A9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096000" y="2696611"/>
            <a:ext cx="0" cy="47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AC044822-FD9F-3399-C7C0-813031315BAE}"/>
              </a:ext>
            </a:extLst>
          </p:cNvPr>
          <p:cNvSpPr/>
          <p:nvPr/>
        </p:nvSpPr>
        <p:spPr>
          <a:xfrm>
            <a:off x="2138881" y="4902606"/>
            <a:ext cx="1660924" cy="36512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MyClasse</a:t>
            </a:r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30942812-461E-21E5-2405-4A3CE0C00E6D}"/>
              </a:ext>
            </a:extLst>
          </p:cNvPr>
          <p:cNvSpPr/>
          <p:nvPr/>
        </p:nvSpPr>
        <p:spPr>
          <a:xfrm>
            <a:off x="8745074" y="3746361"/>
            <a:ext cx="1660924" cy="36512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MySqlDrive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29293E-DF5F-717E-4B9A-850ECEE115D2}"/>
              </a:ext>
            </a:extLst>
          </p:cNvPr>
          <p:cNvSpPr/>
          <p:nvPr/>
        </p:nvSpPr>
        <p:spPr>
          <a:xfrm>
            <a:off x="7503459" y="3172620"/>
            <a:ext cx="1407459" cy="5737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JPA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23862B-9BAB-1190-F85E-B996B38E77A0}"/>
              </a:ext>
            </a:extLst>
          </p:cNvPr>
          <p:cNvSpPr/>
          <p:nvPr/>
        </p:nvSpPr>
        <p:spPr>
          <a:xfrm>
            <a:off x="9133963" y="3172620"/>
            <a:ext cx="1407459" cy="57374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JNDI</a:t>
            </a:r>
          </a:p>
        </p:txBody>
      </p:sp>
    </p:spTree>
    <p:extLst>
      <p:ext uri="{BB962C8B-B14F-4D97-AF65-F5344CB8AC3E}">
        <p14:creationId xmlns:p14="http://schemas.microsoft.com/office/powerpoint/2010/main" val="3061065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4C19-3F4E-4425-A931-187176FB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7710"/>
            <a:ext cx="5695950" cy="640080"/>
          </a:xfrm>
        </p:spPr>
        <p:txBody>
          <a:bodyPr>
            <a:normAutofit/>
          </a:bodyPr>
          <a:lstStyle/>
          <a:p>
            <a:r>
              <a:rPr lang="en-GB" dirty="0" err="1"/>
              <a:t>Esercitazione</a:t>
            </a:r>
            <a:r>
              <a:rPr lang="en-GB" dirty="0"/>
              <a:t> Java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30F-1A44-46E7-AB3F-81872C675F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Novembre © 2023 IBM Client Innovation Center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EC83BA-67AF-E0F8-487D-81A34C73903C}"/>
              </a:ext>
            </a:extLst>
          </p:cNvPr>
          <p:cNvSpPr txBox="1"/>
          <p:nvPr/>
        </p:nvSpPr>
        <p:spPr>
          <a:xfrm>
            <a:off x="335902" y="1268963"/>
            <a:ext cx="1156399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Creare</a:t>
            </a:r>
            <a:r>
              <a:rPr lang="en-US" sz="1400" dirty="0"/>
              <a:t> un piccolo progetto Java (</a:t>
            </a:r>
            <a:r>
              <a:rPr lang="en-US" sz="1400" b="1" dirty="0" err="1">
                <a:solidFill>
                  <a:srgbClr val="7E217D"/>
                </a:solidFill>
              </a:rPr>
              <a:t>JavaAcademyFirstProject</a:t>
            </a:r>
            <a:r>
              <a:rPr lang="en-US" sz="1400" dirty="0"/>
              <a:t>) che </a:t>
            </a:r>
            <a:r>
              <a:rPr lang="en-US" sz="1400" dirty="0" err="1"/>
              <a:t>consente</a:t>
            </a:r>
            <a:r>
              <a:rPr lang="en-US" sz="1400" dirty="0"/>
              <a:t> </a:t>
            </a:r>
            <a:r>
              <a:rPr lang="en-US" sz="1400" dirty="0" err="1"/>
              <a:t>consente</a:t>
            </a:r>
            <a:r>
              <a:rPr lang="en-US" sz="1400" dirty="0"/>
              <a:t> di </a:t>
            </a:r>
            <a:r>
              <a:rPr lang="en-US" sz="1400" dirty="0" err="1"/>
              <a:t>effettuare</a:t>
            </a:r>
            <a:r>
              <a:rPr lang="en-US" sz="1400" dirty="0"/>
              <a:t> due </a:t>
            </a:r>
            <a:r>
              <a:rPr lang="en-US" sz="1400" dirty="0" err="1"/>
              <a:t>calcoli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- La somma </a:t>
            </a:r>
            <a:r>
              <a:rPr lang="en-US" sz="1400" dirty="0" err="1"/>
              <a:t>degli</a:t>
            </a:r>
            <a:r>
              <a:rPr lang="en-US" sz="1400" dirty="0"/>
              <a:t> </a:t>
            </a:r>
            <a:r>
              <a:rPr lang="en-US" sz="1400" dirty="0" err="1"/>
              <a:t>elementi</a:t>
            </a:r>
            <a:r>
              <a:rPr lang="en-US" sz="1400" dirty="0"/>
              <a:t> di un array di </a:t>
            </a:r>
            <a:r>
              <a:rPr lang="en-US" sz="1400" dirty="0" err="1"/>
              <a:t>interi</a:t>
            </a:r>
            <a:r>
              <a:rPr lang="en-US" sz="1400" dirty="0"/>
              <a:t>;</a:t>
            </a:r>
          </a:p>
          <a:p>
            <a:r>
              <a:rPr lang="en-US" sz="1400" dirty="0"/>
              <a:t>- La media </a:t>
            </a:r>
            <a:r>
              <a:rPr lang="en-US" sz="1400" dirty="0" err="1"/>
              <a:t>degli</a:t>
            </a:r>
            <a:r>
              <a:rPr lang="en-US" sz="1400" dirty="0"/>
              <a:t> </a:t>
            </a:r>
            <a:r>
              <a:rPr lang="en-US" sz="1400" dirty="0" err="1"/>
              <a:t>elementi</a:t>
            </a:r>
            <a:r>
              <a:rPr lang="en-US" sz="1400" dirty="0"/>
              <a:t> di un array di </a:t>
            </a:r>
            <a:r>
              <a:rPr lang="en-US" sz="1400" dirty="0" err="1"/>
              <a:t>interi</a:t>
            </a:r>
            <a:r>
              <a:rPr lang="en-US" sz="1400" dirty="0"/>
              <a:t>;</a:t>
            </a:r>
          </a:p>
          <a:p>
            <a:r>
              <a:rPr lang="en-US" sz="1400" dirty="0"/>
              <a:t>- Di </a:t>
            </a:r>
            <a:r>
              <a:rPr lang="en-US" sz="1400" dirty="0" err="1"/>
              <a:t>trasformare</a:t>
            </a:r>
            <a:r>
              <a:rPr lang="en-US" sz="1400" dirty="0"/>
              <a:t> tutti </a:t>
            </a:r>
            <a:r>
              <a:rPr lang="en-US" sz="1400" dirty="0" err="1"/>
              <a:t>gli</a:t>
            </a:r>
            <a:r>
              <a:rPr lang="en-US" sz="1400" dirty="0"/>
              <a:t> </a:t>
            </a:r>
            <a:r>
              <a:rPr lang="en-US" sz="1400" dirty="0" err="1"/>
              <a:t>elementi</a:t>
            </a:r>
            <a:r>
              <a:rPr lang="en-US" sz="1400" dirty="0"/>
              <a:t> di un array in uppercase;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Le </a:t>
            </a:r>
            <a:r>
              <a:rPr lang="en-US" sz="1400" dirty="0" err="1"/>
              <a:t>operazini</a:t>
            </a:r>
            <a:r>
              <a:rPr lang="en-US" sz="1400" dirty="0"/>
              <a:t> </a:t>
            </a:r>
            <a:r>
              <a:rPr lang="en-US" sz="1400" dirty="0" err="1"/>
              <a:t>matematiche</a:t>
            </a:r>
            <a:r>
              <a:rPr lang="en-US" sz="1400" dirty="0"/>
              <a:t> </a:t>
            </a:r>
            <a:r>
              <a:rPr lang="en-US" sz="1400" dirty="0" err="1"/>
              <a:t>dovranno</a:t>
            </a:r>
            <a:r>
              <a:rPr lang="en-US" sz="1400" dirty="0"/>
              <a:t> essere </a:t>
            </a:r>
            <a:r>
              <a:rPr lang="en-US" sz="1400" dirty="0" err="1"/>
              <a:t>messe</a:t>
            </a:r>
            <a:r>
              <a:rPr lang="en-US" sz="1400" dirty="0"/>
              <a:t> a </a:t>
            </a:r>
            <a:r>
              <a:rPr lang="en-US" sz="1400" dirty="0" err="1"/>
              <a:t>disposizione</a:t>
            </a:r>
            <a:r>
              <a:rPr lang="en-US" sz="1400" dirty="0"/>
              <a:t> da</a:t>
            </a:r>
          </a:p>
          <a:p>
            <a:r>
              <a:rPr lang="en-US" sz="1400" dirty="0"/>
              <a:t>una </a:t>
            </a:r>
            <a:r>
              <a:rPr lang="en-US" sz="1400" dirty="0" err="1"/>
              <a:t>classe</a:t>
            </a:r>
            <a:r>
              <a:rPr lang="en-US" sz="1400" dirty="0"/>
              <a:t> </a:t>
            </a:r>
            <a:r>
              <a:rPr lang="en-US" sz="1400" b="1" dirty="0" err="1">
                <a:solidFill>
                  <a:srgbClr val="7F1962"/>
                </a:solidFill>
              </a:rPr>
              <a:t>MathUtils</a:t>
            </a:r>
            <a:r>
              <a:rPr lang="en-US" sz="1400" dirty="0"/>
              <a:t> che </a:t>
            </a:r>
            <a:r>
              <a:rPr lang="en-US" sz="1400" dirty="0" err="1"/>
              <a:t>espone</a:t>
            </a:r>
            <a:r>
              <a:rPr lang="en-US" sz="1400" dirty="0"/>
              <a:t> i </a:t>
            </a:r>
            <a:r>
              <a:rPr lang="en-US" sz="1400" dirty="0" err="1"/>
              <a:t>senguenti</a:t>
            </a:r>
            <a:r>
              <a:rPr lang="en-US" sz="1400" dirty="0"/>
              <a:t> </a:t>
            </a:r>
            <a:r>
              <a:rPr lang="en-US" sz="1400" dirty="0" err="1"/>
              <a:t>metodi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- public int </a:t>
            </a:r>
            <a:r>
              <a:rPr lang="en-US" sz="1400" dirty="0" err="1"/>
              <a:t>computeSum</a:t>
            </a:r>
            <a:r>
              <a:rPr lang="en-US" sz="1400" dirty="0"/>
              <a:t>(Integer[] </a:t>
            </a:r>
            <a:r>
              <a:rPr lang="en-US" sz="1400" dirty="0" err="1"/>
              <a:t>numners</a:t>
            </a:r>
            <a:r>
              <a:rPr lang="en-US" sz="1400" dirty="0"/>
              <a:t>);</a:t>
            </a:r>
          </a:p>
          <a:p>
            <a:r>
              <a:rPr lang="en-US" sz="1400" dirty="0"/>
              <a:t>- public int </a:t>
            </a:r>
            <a:r>
              <a:rPr lang="en-US" sz="1400" dirty="0" err="1"/>
              <a:t>computeAvg</a:t>
            </a:r>
            <a:r>
              <a:rPr lang="en-US" sz="1400" dirty="0"/>
              <a:t>(Integer[] numbers);</a:t>
            </a:r>
          </a:p>
          <a:p>
            <a:endParaRPr lang="en-US" sz="1400" dirty="0"/>
          </a:p>
          <a:p>
            <a:r>
              <a:rPr lang="en-US" sz="1400" dirty="0"/>
              <a:t>Le </a:t>
            </a:r>
            <a:r>
              <a:rPr lang="en-US" sz="1400" dirty="0" err="1"/>
              <a:t>operazioni</a:t>
            </a:r>
            <a:r>
              <a:rPr lang="en-US" sz="1400" dirty="0"/>
              <a:t> </a:t>
            </a:r>
            <a:r>
              <a:rPr lang="en-US" sz="1400" dirty="0" err="1"/>
              <a:t>sulle</a:t>
            </a:r>
            <a:r>
              <a:rPr lang="en-US" sz="1400" dirty="0"/>
              <a:t> </a:t>
            </a:r>
            <a:r>
              <a:rPr lang="en-US" sz="1400" dirty="0" err="1"/>
              <a:t>stringhe</a:t>
            </a:r>
            <a:r>
              <a:rPr lang="en-US" sz="1400" dirty="0"/>
              <a:t> </a:t>
            </a:r>
            <a:r>
              <a:rPr lang="en-US" sz="1400" dirty="0" err="1"/>
              <a:t>dovranno</a:t>
            </a:r>
            <a:r>
              <a:rPr lang="en-US" sz="1400" dirty="0"/>
              <a:t> essere </a:t>
            </a:r>
            <a:r>
              <a:rPr lang="en-US" sz="1400" dirty="0" err="1"/>
              <a:t>messe</a:t>
            </a:r>
            <a:r>
              <a:rPr lang="en-US" sz="1400" dirty="0"/>
              <a:t> a </a:t>
            </a:r>
            <a:r>
              <a:rPr lang="en-US" sz="1400" dirty="0" err="1"/>
              <a:t>disposizione</a:t>
            </a:r>
            <a:r>
              <a:rPr lang="en-US" sz="1400" dirty="0"/>
              <a:t> da</a:t>
            </a:r>
          </a:p>
          <a:p>
            <a:r>
              <a:rPr lang="en-US" sz="1400" dirty="0"/>
              <a:t>una </a:t>
            </a:r>
            <a:r>
              <a:rPr lang="en-US" sz="1400" dirty="0" err="1"/>
              <a:t>classe</a:t>
            </a:r>
            <a:r>
              <a:rPr lang="en-US" sz="1400" dirty="0"/>
              <a:t> </a:t>
            </a:r>
            <a:r>
              <a:rPr lang="en-US" sz="1400" b="1" dirty="0" err="1">
                <a:solidFill>
                  <a:srgbClr val="7F1962"/>
                </a:solidFill>
              </a:rPr>
              <a:t>StringUtils</a:t>
            </a:r>
            <a:r>
              <a:rPr lang="en-US" sz="1400" dirty="0"/>
              <a:t> che </a:t>
            </a:r>
            <a:r>
              <a:rPr lang="en-US" sz="1400" dirty="0" err="1"/>
              <a:t>espone</a:t>
            </a:r>
            <a:r>
              <a:rPr lang="en-US" sz="1400" dirty="0"/>
              <a:t> il </a:t>
            </a:r>
            <a:r>
              <a:rPr lang="en-US" sz="1400" dirty="0" err="1"/>
              <a:t>seguente</a:t>
            </a:r>
            <a:r>
              <a:rPr lang="en-US" sz="1400" dirty="0"/>
              <a:t> </a:t>
            </a:r>
            <a:r>
              <a:rPr lang="en-US" sz="1400" dirty="0" err="1"/>
              <a:t>metodo</a:t>
            </a:r>
            <a:r>
              <a:rPr lang="en-US" sz="1400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- public List&lt;String&gt; </a:t>
            </a:r>
            <a:r>
              <a:rPr lang="en-US" sz="1400" dirty="0" err="1"/>
              <a:t>toUpper</a:t>
            </a:r>
            <a:r>
              <a:rPr lang="en-US" sz="1400" dirty="0"/>
              <a:t>(List&lt;String&gt; </a:t>
            </a:r>
            <a:r>
              <a:rPr lang="en-US" sz="1400" dirty="0" err="1"/>
              <a:t>stringList</a:t>
            </a:r>
            <a:r>
              <a:rPr lang="en-US" sz="1400" dirty="0"/>
              <a:t>).</a:t>
            </a:r>
          </a:p>
          <a:p>
            <a:endParaRPr lang="en-US" sz="1400" dirty="0"/>
          </a:p>
          <a:p>
            <a:r>
              <a:rPr lang="en-US" sz="1400" dirty="0" err="1"/>
              <a:t>Testare</a:t>
            </a:r>
            <a:r>
              <a:rPr lang="en-US" sz="1400" dirty="0"/>
              <a:t> la </a:t>
            </a:r>
            <a:r>
              <a:rPr lang="en-US" sz="1400" dirty="0" err="1"/>
              <a:t>logica</a:t>
            </a:r>
            <a:r>
              <a:rPr lang="en-US" sz="1400" dirty="0"/>
              <a:t> del </a:t>
            </a:r>
            <a:r>
              <a:rPr lang="en-US" sz="1400" dirty="0" err="1"/>
              <a:t>programma</a:t>
            </a:r>
            <a:r>
              <a:rPr lang="en-US" sz="1400" dirty="0"/>
              <a:t> con una </a:t>
            </a:r>
            <a:r>
              <a:rPr lang="en-US" sz="1400" dirty="0" err="1"/>
              <a:t>classe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7F1962"/>
                </a:solidFill>
              </a:rPr>
              <a:t>Test.java </a:t>
            </a:r>
            <a:r>
              <a:rPr lang="en-US" sz="1400" dirty="0"/>
              <a:t>che </a:t>
            </a:r>
            <a:r>
              <a:rPr lang="en-US" sz="1400" dirty="0" err="1"/>
              <a:t>contiene</a:t>
            </a:r>
            <a:r>
              <a:rPr lang="en-US" sz="1400" dirty="0"/>
              <a:t> un solo </a:t>
            </a:r>
            <a:r>
              <a:rPr lang="en-US" sz="1400" dirty="0" err="1"/>
              <a:t>metodo</a:t>
            </a:r>
            <a:r>
              <a:rPr lang="en-US" sz="1400" dirty="0"/>
              <a:t>, il main.</a:t>
            </a:r>
          </a:p>
        </p:txBody>
      </p:sp>
    </p:spTree>
    <p:extLst>
      <p:ext uri="{BB962C8B-B14F-4D97-AF65-F5344CB8AC3E}">
        <p14:creationId xmlns:p14="http://schemas.microsoft.com/office/powerpoint/2010/main" val="69454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5766-80E7-42B2-B836-09813E3A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42300"/>
            <a:ext cx="8613476" cy="64008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Ambiente di sviluppo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8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9" y="1582417"/>
            <a:ext cx="11241912" cy="473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b="1" dirty="0">
                <a:solidFill>
                  <a:srgbClr val="7F1962"/>
                </a:solidFill>
                <a:latin typeface="Arial Unicode MS"/>
              </a:rPr>
              <a:t>Java Development Kit – JDK</a:t>
            </a:r>
            <a:r>
              <a:rPr lang="it-IT" altLang="it-IT" dirty="0">
                <a:latin typeface="Arial Unicode MS"/>
              </a:rPr>
              <a:t>: </a:t>
            </a:r>
            <a:r>
              <a:rPr lang="it-IT" dirty="0">
                <a:latin typeface="Arial Unicode MS"/>
              </a:rPr>
              <a:t>è un potente strumento che consente agli sviluppatori di creare, compilare ed eseguire applicazioni Java.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dirty="0">
                <a:latin typeface="Arial Unicode MS"/>
              </a:rPr>
              <a:t>Il JDK è costituito da diversi componenti </a:t>
            </a:r>
            <a:r>
              <a:rPr lang="it-IT" altLang="it-IT" dirty="0">
                <a:latin typeface="Arial Unicode MS"/>
              </a:rPr>
              <a:t>come un compilatore, una JVM, un formattatore di documentazione, un generatore di file JAR, etc. utile allo sviluppo JAVA.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È scaricabile gratuitamente dal sito della Oracle: </a:t>
            </a:r>
            <a:r>
              <a:rPr lang="it-IT" altLang="it-IT" dirty="0">
                <a:solidFill>
                  <a:srgbClr val="0070C0"/>
                </a:solidFill>
                <a:latin typeface="Arial Unicode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https://www.oracle.com/java/technologies/downloads</a:t>
            </a:r>
            <a:endParaRPr lang="it-IT" altLang="it-IT" dirty="0">
              <a:solidFill>
                <a:srgbClr val="0070C0"/>
              </a:solidFill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D689B74-39C6-4039-8DC3-775FDAD9F9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</p:spTree>
    <p:extLst>
      <p:ext uri="{BB962C8B-B14F-4D97-AF65-F5344CB8AC3E}">
        <p14:creationId xmlns:p14="http://schemas.microsoft.com/office/powerpoint/2010/main" val="191988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97A01-916E-4683-A573-7D9C9042D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334" name="Slide Number Placeholder 3">
            <a:extLst>
              <a:ext uri="{FF2B5EF4-FFF2-40B4-BE49-F238E27FC236}">
                <a16:creationId xmlns:a16="http://schemas.microsoft.com/office/drawing/2014/main" id="{20B4A050-27A7-474B-ABE0-D84940F50EC0}"/>
              </a:ext>
            </a:extLst>
          </p:cNvPr>
          <p:cNvSpPr txBox="1">
            <a:spLocks/>
          </p:cNvSpPr>
          <p:nvPr/>
        </p:nvSpPr>
        <p:spPr>
          <a:xfrm>
            <a:off x="11470511" y="6338456"/>
            <a:ext cx="483392" cy="27313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DFB63-CF3F-1E43-A84B-40A7EFB51236}" type="slidenum">
              <a:rPr lang="en-US" smtClean="0">
                <a:solidFill>
                  <a:srgbClr val="000000"/>
                </a:solidFill>
                <a:latin typeface="Arial" panose="020B0604020202020204"/>
              </a:rPr>
              <a:pPr/>
              <a:t>9</a:t>
            </a:fld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EC95-174C-534F-A133-C1F7BE962891}"/>
              </a:ext>
            </a:extLst>
          </p:cNvPr>
          <p:cNvSpPr txBox="1"/>
          <p:nvPr/>
        </p:nvSpPr>
        <p:spPr>
          <a:xfrm>
            <a:off x="228598" y="1254609"/>
            <a:ext cx="8498151" cy="146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Scaricare la versione del jdk per il proprio sistema operativo.</a:t>
            </a:r>
          </a:p>
          <a:p>
            <a:pPr>
              <a:lnSpc>
                <a:spcPct val="150000"/>
              </a:lnSpc>
            </a:pPr>
            <a:r>
              <a:rPr lang="it-IT" altLang="it-IT" dirty="0">
                <a:latin typeface="Arial Unicode MS"/>
              </a:rPr>
              <a:t>	- Per windows: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5F89C32-3D29-4530-941E-3D46AF8284C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1" y="6356350"/>
            <a:ext cx="5867400" cy="365125"/>
          </a:xfrm>
        </p:spPr>
        <p:txBody>
          <a:bodyPr/>
          <a:lstStyle/>
          <a:p>
            <a:r>
              <a:rPr lang="en-GB" dirty="0"/>
              <a:t>Novembre © 2023 IBM Client Innovation Center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0B07A-0324-4B22-9DF0-11AEDD28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41" y="2202431"/>
            <a:ext cx="6114918" cy="15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930F0F-0CEE-4446-B82D-0A7DA6E25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41" y="4584780"/>
            <a:ext cx="5664982" cy="1699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872EE3-C788-4435-8EEE-C161A27A374D}"/>
              </a:ext>
            </a:extLst>
          </p:cNvPr>
          <p:cNvSpPr txBox="1"/>
          <p:nvPr/>
        </p:nvSpPr>
        <p:spPr>
          <a:xfrm>
            <a:off x="228598" y="3815386"/>
            <a:ext cx="1133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/>
              </a:rPr>
              <a:t>	- Per </a:t>
            </a:r>
            <a:r>
              <a:rPr lang="en-US" i="1" dirty="0">
                <a:latin typeface="Arial Unicode MS"/>
              </a:rPr>
              <a:t>macOS</a:t>
            </a:r>
            <a:r>
              <a:rPr lang="en-US" dirty="0">
                <a:latin typeface="Arial Unicode MS"/>
              </a:rPr>
              <a:t>: Scegliere Arm 64 DMG Installer o x64 DMG Installer in base alla </a:t>
            </a:r>
            <a:r>
              <a:rPr lang="en-US" dirty="0" err="1">
                <a:latin typeface="Arial Unicode MS"/>
              </a:rPr>
              <a:t>versione</a:t>
            </a:r>
            <a:r>
              <a:rPr lang="en-US" dirty="0">
                <a:latin typeface="Arial Unicode MS"/>
              </a:rPr>
              <a:t> del 	processore</a:t>
            </a:r>
            <a:endParaRPr lang="it-IT" dirty="0">
              <a:latin typeface="Arial Unicode M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F35D5F-BFD0-07FC-5EC9-032D0800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585315"/>
            <a:ext cx="10123099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Configurazione Ambiente di sviluppo: </a:t>
            </a:r>
            <a:r>
              <a:rPr lang="en-GB" dirty="0">
                <a:solidFill>
                  <a:srgbClr val="79466B"/>
                </a:solidFill>
              </a:rPr>
              <a:t>Windows</a:t>
            </a:r>
            <a:endParaRPr lang="it-IT" dirty="0">
              <a:solidFill>
                <a:srgbClr val="794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6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7AC5-9345-40B7-89A1-80F75E45B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814A3-BC2E-479A-A59E-748B65E54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432398"/>
            <a:ext cx="8505701" cy="10461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Una volta completata l’installazione si crea una cartella al seguente path: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Verificare l’installazione lanciando da terminale il comando </a:t>
            </a:r>
            <a:r>
              <a:rPr lang="it-IT" altLang="it-IT" b="1" dirty="0">
                <a:solidFill>
                  <a:srgbClr val="7F19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 –version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it-IT" altLang="it-IT" dirty="0">
              <a:latin typeface="Arial Unicode MS"/>
            </a:endParaRPr>
          </a:p>
          <a:p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2E254-5FE0-4D6A-94A2-98B90CD3B7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Novembre</a:t>
            </a:r>
            <a:r>
              <a:rPr lang="en-US" dirty="0"/>
              <a:t> © 2023 IBM Client Innovation Center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672CF3-BA35-EF62-9570-0E2BA4C7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9" y="1908368"/>
            <a:ext cx="4959384" cy="535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BA8B2-018B-AB46-3583-917F29940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1" y="3076762"/>
            <a:ext cx="6649026" cy="8001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2C2106-ECFA-6BE4-2301-46CD9FAD9C95}"/>
              </a:ext>
            </a:extLst>
          </p:cNvPr>
          <p:cNvSpPr txBox="1"/>
          <p:nvPr/>
        </p:nvSpPr>
        <p:spPr>
          <a:xfrm>
            <a:off x="228599" y="4161249"/>
            <a:ext cx="981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altLang="it-IT" dirty="0">
                <a:latin typeface="Arial Unicode MS"/>
              </a:rPr>
              <a:t>Copiare il path in cui è stato installato Java e settare la seguente variabile d’ambiente: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A95E37-EF55-8A2B-4678-E6BA19B0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9" y="4593879"/>
            <a:ext cx="5546614" cy="15270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ED659D4-9CF2-A124-1A7A-D810D617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585315"/>
            <a:ext cx="10123099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Configurazione Ambiente di sviluppo: </a:t>
            </a:r>
            <a:r>
              <a:rPr lang="en-GB" dirty="0">
                <a:solidFill>
                  <a:srgbClr val="79466B"/>
                </a:solidFill>
              </a:rPr>
              <a:t>Windows</a:t>
            </a:r>
            <a:endParaRPr lang="it-IT" dirty="0">
              <a:solidFill>
                <a:srgbClr val="794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8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M Client Innovation Center Color Palette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23AFE6"/>
      </a:accent2>
      <a:accent3>
        <a:srgbClr val="84D0F4"/>
      </a:accent3>
      <a:accent4>
        <a:srgbClr val="7E217D"/>
      </a:accent4>
      <a:accent5>
        <a:srgbClr val="A92183"/>
      </a:accent5>
      <a:accent6>
        <a:srgbClr val="20D5D2"/>
      </a:accent6>
      <a:hlink>
        <a:srgbClr val="0F6FFF"/>
      </a:hlink>
      <a:folHlink>
        <a:srgbClr val="E0E0E0"/>
      </a:folHlink>
    </a:clrScheme>
    <a:fontScheme name="IBM Client Innovation Center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920A46C1-D790-445F-B4A0-ED805D63D406}" vid="{7E03E4E3-6438-49D1-91EA-CFF2B79D10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template_IBM Client Innovation Center Italy</Template>
  <TotalTime>40617</TotalTime>
  <Words>5994</Words>
  <Application>Microsoft Office PowerPoint</Application>
  <PresentationFormat>Widescreen</PresentationFormat>
  <Paragraphs>1117</Paragraphs>
  <Slides>64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Arial Unicode MS</vt:lpstr>
      <vt:lpstr>Calibri</vt:lpstr>
      <vt:lpstr>Courier New</vt:lpstr>
      <vt:lpstr>IBM Plex Sans</vt:lpstr>
      <vt:lpstr>Tahoma</vt:lpstr>
      <vt:lpstr>Trebuchet MS</vt:lpstr>
      <vt:lpstr>Verdana</vt:lpstr>
      <vt:lpstr>Wingdings</vt:lpstr>
      <vt:lpstr>Office Theme</vt:lpstr>
      <vt:lpstr>Java SE</vt:lpstr>
      <vt:lpstr>Agenda</vt:lpstr>
      <vt:lpstr>Introduzione a Java</vt:lpstr>
      <vt:lpstr>Fase di compilazione</vt:lpstr>
      <vt:lpstr>Vantaggi</vt:lpstr>
      <vt:lpstr>Ambiente di sviluppo</vt:lpstr>
      <vt:lpstr>Ambiente di sviluppo</vt:lpstr>
      <vt:lpstr>Configurazione Ambiente di sviluppo: Windows</vt:lpstr>
      <vt:lpstr>Configurazione Ambiente di sviluppo: Windows</vt:lpstr>
      <vt:lpstr>Configurazione Ambiente di sviluppo: Windows</vt:lpstr>
      <vt:lpstr>Configurazione Ambiente di sviluppo: macOS</vt:lpstr>
      <vt:lpstr>Ambiente di sviluppo</vt:lpstr>
      <vt:lpstr>Ambiente di sviluppo: editor di testo </vt:lpstr>
      <vt:lpstr>Ambiente di sviluppo: IDE Eclipse</vt:lpstr>
      <vt:lpstr>Ambiente di sviluppo: IDE Eclipse</vt:lpstr>
      <vt:lpstr>Creiamo il primo programma</vt:lpstr>
      <vt:lpstr>Struttura di una classe</vt:lpstr>
      <vt:lpstr>Componenti fondamentali</vt:lpstr>
      <vt:lpstr>Componenti fondamentali: COMMENTI</vt:lpstr>
      <vt:lpstr>Componenti fondamentali: TIPI DI DATI</vt:lpstr>
      <vt:lpstr>Componenti fondamentali: VARIABILI</vt:lpstr>
      <vt:lpstr>Componenti fondamentali: OPERATORI</vt:lpstr>
      <vt:lpstr>Componenti fondamentali: OPERATORI</vt:lpstr>
      <vt:lpstr>Componenti fondamentali: STRINGHE</vt:lpstr>
      <vt:lpstr>Componenti fondamentali: STRINGHE</vt:lpstr>
      <vt:lpstr>Componenti fondamentali: STRINGHE</vt:lpstr>
      <vt:lpstr>Componenti fondamentali: STRINGHE</vt:lpstr>
      <vt:lpstr>Componenti fondamentali: STRINGHE</vt:lpstr>
      <vt:lpstr>Componenti fondamentali: ARRAY</vt:lpstr>
      <vt:lpstr>Componenti fondamentali: ENUM</vt:lpstr>
      <vt:lpstr>Costrutti condizionali</vt:lpstr>
      <vt:lpstr>Costrutti condizionali: COSTRUTTO IF</vt:lpstr>
      <vt:lpstr>Costrutti condizionali: COSTRUTTO SWITCH</vt:lpstr>
      <vt:lpstr>Costrutti iterativi</vt:lpstr>
      <vt:lpstr>Costrutti iterativi: COSTRUTTO WHILE</vt:lpstr>
      <vt:lpstr>Costrutti iterativi: COSTRUTTO DO-WHILE</vt:lpstr>
      <vt:lpstr>Costrutti iterativi : COSTRUTTO FOR</vt:lpstr>
      <vt:lpstr>Gestione delle eccezioni</vt:lpstr>
      <vt:lpstr>Gestione delle eccezioni</vt:lpstr>
      <vt:lpstr>Gestione delle eccezioni</vt:lpstr>
      <vt:lpstr>Componenti fondamentali: LIBRERIA STANDARD</vt:lpstr>
      <vt:lpstr>Componenti fondamentali: CLASSI E OGGETTI</vt:lpstr>
      <vt:lpstr>Componenti fondamentali: CLASSI E OGGETTI</vt:lpstr>
      <vt:lpstr>Componenti fondamentali: ISTANZA DI UNA CLASSE</vt:lpstr>
      <vt:lpstr>Componenti fondamentali: VARIABILI DI UNA CLASSE</vt:lpstr>
      <vt:lpstr>Componenti fondamentali: METODI DI UNA CLASSE</vt:lpstr>
      <vt:lpstr>Componenti fondamentali: PASSAGGIO PARAMETRI</vt:lpstr>
      <vt:lpstr>Componenti fondamentali: COSTRUTTORI</vt:lpstr>
      <vt:lpstr>Componenti fondamentali: MODIFICATORI</vt:lpstr>
      <vt:lpstr>Principi OOP</vt:lpstr>
      <vt:lpstr>Principi OOP</vt:lpstr>
      <vt:lpstr>Principi OOP: INCAPSULAMENTO</vt:lpstr>
      <vt:lpstr>Principi OOP: EREDITARIETA’</vt:lpstr>
      <vt:lpstr>Principi OOP: POLIMORFISMO</vt:lpstr>
      <vt:lpstr>Principi OOP: OVERLOAD</vt:lpstr>
      <vt:lpstr>Principi OOP: OVERRIDE</vt:lpstr>
      <vt:lpstr>Caratteristiche avanzate</vt:lpstr>
      <vt:lpstr>Caratteristiche avanzate: CLASSI ASTRATTE</vt:lpstr>
      <vt:lpstr>Caratteristiche avanzate: CLASSI ASTRATTE</vt:lpstr>
      <vt:lpstr>Caratteristiche avanzate: INTERFACCE</vt:lpstr>
      <vt:lpstr>Caratteristiche avanzate: INTERFACCE</vt:lpstr>
      <vt:lpstr>Caratteristiche avanzate: INTERFACCE</vt:lpstr>
      <vt:lpstr>Caratteristiche avanzate: INTERFACCE</vt:lpstr>
      <vt:lpstr>Esercitazione 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ROBERTO Venturelli</dc:creator>
  <cp:lastModifiedBy>VALERIO CAMMAROTA</cp:lastModifiedBy>
  <cp:revision>1103</cp:revision>
  <dcterms:created xsi:type="dcterms:W3CDTF">2020-04-20T12:54:39Z</dcterms:created>
  <dcterms:modified xsi:type="dcterms:W3CDTF">2023-11-14T16:23:51Z</dcterms:modified>
</cp:coreProperties>
</file>